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9" r:id="rId4"/>
    <p:sldId id="281" r:id="rId5"/>
    <p:sldId id="282" r:id="rId6"/>
    <p:sldId id="312" r:id="rId7"/>
    <p:sldId id="313" r:id="rId8"/>
    <p:sldId id="286" r:id="rId9"/>
    <p:sldId id="297" r:id="rId10"/>
    <p:sldId id="296" r:id="rId11"/>
    <p:sldId id="303" r:id="rId12"/>
    <p:sldId id="301" r:id="rId13"/>
    <p:sldId id="311" r:id="rId14"/>
    <p:sldId id="298" r:id="rId15"/>
    <p:sldId id="304" r:id="rId16"/>
    <p:sldId id="306" r:id="rId17"/>
    <p:sldId id="315" r:id="rId18"/>
    <p:sldId id="309" r:id="rId19"/>
    <p:sldId id="316" r:id="rId20"/>
    <p:sldId id="317" r:id="rId21"/>
    <p:sldId id="318" r:id="rId22"/>
    <p:sldId id="319" r:id="rId23"/>
    <p:sldId id="258" r:id="rId24"/>
  </p:sldIdLst>
  <p:sldSz cx="12192000" cy="6858000"/>
  <p:notesSz cx="9926638" cy="6797675"/>
  <p:defaultTextStyle>
    <a:defPPr>
      <a:defRPr lang="ko-KR"/>
    </a:defPPr>
    <a:lvl1pPr marL="0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1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DAEA"/>
    <a:srgbClr val="B5E3D8"/>
    <a:srgbClr val="ECEBF5"/>
    <a:srgbClr val="E6E5F1"/>
    <a:srgbClr val="F0EFF7"/>
    <a:srgbClr val="E2E0F0"/>
    <a:srgbClr val="E5E3F5"/>
    <a:srgbClr val="685BC7"/>
    <a:srgbClr val="F5F2EF"/>
    <a:srgbClr val="FA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908" autoAdjust="0"/>
    <p:restoredTop sz="94660"/>
  </p:normalViewPr>
  <p:slideViewPr>
    <p:cSldViewPr snapToGrid="0">
      <p:cViewPr varScale="1">
        <p:scale>
          <a:sx n="81" d="100"/>
          <a:sy n="81" d="100"/>
        </p:scale>
        <p:origin x="184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83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A3A29-9895-4909-9BEF-924EF2AB3C40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7C6D0-00B8-436C-A101-793F4AAA5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6517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A2BB8-BA60-4269-88A6-99BF603B3D93}" type="datetimeFigureOut">
              <a:rPr lang="ko-KR" altLang="en-US" smtClean="0"/>
              <a:t>2023. 11. 20.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629D7-CBBC-41DA-8530-A69C170F0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7559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629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내용 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96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7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_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6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_타이틀_전체 내용상자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652123"/>
            <a:ext cx="12192000" cy="620587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6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_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537133"/>
            <a:ext cx="12192000" cy="532086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55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번호_배경_타이틀_전체 내용상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652123"/>
            <a:ext cx="12192000" cy="6205877"/>
          </a:xfrm>
          <a:prstGeom prst="rect">
            <a:avLst/>
          </a:prstGeom>
          <a:solidFill>
            <a:srgbClr val="FAF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638800"/>
            <a:ext cx="1600200" cy="1082675"/>
          </a:xfrm>
          <a:prstGeom prst="rect">
            <a:avLst/>
          </a:prstGeom>
        </p:spPr>
        <p:txBody>
          <a:bodyPr vert="horz" wrap="square" lIns="112542" tIns="56271" rIns="112542" bIns="56271" rtlCol="0" anchor="b" anchorCtr="0">
            <a:noAutofit/>
          </a:bodyPr>
          <a:lstStyle>
            <a:lvl1pPr algn="r">
              <a:defRPr lang="ko-KR" altLang="en-US" sz="1800" spc="-185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6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73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7" r:id="rId2"/>
    <p:sldLayoutId id="2147483685" r:id="rId3"/>
    <p:sldLayoutId id="2147483699" r:id="rId4"/>
    <p:sldLayoutId id="2147483700" r:id="rId5"/>
    <p:sldLayoutId id="2147483686" r:id="rId6"/>
    <p:sldLayoutId id="2147483696" r:id="rId7"/>
    <p:sldLayoutId id="2147483701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pdf/1711.05101.pdf" TargetMode="Externa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rowse.arxiv.org/pdf/1905.04899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6.png"/><Relationship Id="rId7" Type="http://schemas.openxmlformats.org/officeDocument/2006/relationships/image" Target="../media/image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3385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hyperlink" Target="https://browse.arxiv.org/pdf/2105.07576.pdf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0" y="2043650"/>
            <a:ext cx="6303675" cy="10835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253" y="783335"/>
            <a:ext cx="868682" cy="8717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-2504" b="84347"/>
          <a:stretch/>
        </p:blipFill>
        <p:spPr>
          <a:xfrm>
            <a:off x="4924425" y="6191250"/>
            <a:ext cx="3568450" cy="6807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95219"/>
            <a:ext cx="252413" cy="2526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85570" r="-4069" b="-3727"/>
          <a:stretch/>
        </p:blipFill>
        <p:spPr>
          <a:xfrm>
            <a:off x="-357340" y="-118835"/>
            <a:ext cx="3568450" cy="6807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82" y="385566"/>
            <a:ext cx="128589" cy="1286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95" y="1181100"/>
            <a:ext cx="538532" cy="5389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5835" y="3580884"/>
            <a:ext cx="12283559" cy="1902700"/>
          </a:xfrm>
          <a:prstGeom prst="rect">
            <a:avLst/>
          </a:prstGeom>
        </p:spPr>
      </p:pic>
      <p:sp>
        <p:nvSpPr>
          <p:cNvPr id="22" name="제목 1"/>
          <p:cNvSpPr txBox="1">
            <a:spLocks/>
          </p:cNvSpPr>
          <p:nvPr/>
        </p:nvSpPr>
        <p:spPr>
          <a:xfrm>
            <a:off x="460240" y="3951028"/>
            <a:ext cx="1343393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대학부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2400614" y="3637514"/>
            <a:ext cx="3894457" cy="86280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TakeOut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2718252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팀장 박주연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99333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5045694" y="4714636"/>
            <a:ext cx="1430170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김민서</a:t>
            </a: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6772304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김준영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924425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653385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8412692" y="4714636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백성열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293773" y="4855603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094" y="280624"/>
            <a:ext cx="2840742" cy="38191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7AA6A59-808C-AD29-E2B6-987A4C9C58FB}"/>
              </a:ext>
            </a:extLst>
          </p:cNvPr>
          <p:cNvSpPr txBox="1">
            <a:spLocks/>
          </p:cNvSpPr>
          <p:nvPr/>
        </p:nvSpPr>
        <p:spPr>
          <a:xfrm>
            <a:off x="10162765" y="4719943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이영호</a:t>
            </a:r>
          </a:p>
        </p:txBody>
      </p:sp>
      <p:sp>
        <p:nvSpPr>
          <p:cNvPr id="3" name="모서리가 둥근 직사각형 40">
            <a:extLst>
              <a:ext uri="{FF2B5EF4-FFF2-40B4-BE49-F238E27FC236}">
                <a16:creationId xmlns:a16="http://schemas.microsoft.com/office/drawing/2014/main" id="{B0B0BE30-063E-710F-5BF8-1F456283BBB4}"/>
              </a:ext>
            </a:extLst>
          </p:cNvPr>
          <p:cNvSpPr/>
          <p:nvPr/>
        </p:nvSpPr>
        <p:spPr>
          <a:xfrm>
            <a:off x="10043846" y="4860910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6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8">
            <a:extLst>
              <a:ext uri="{FF2B5EF4-FFF2-40B4-BE49-F238E27FC236}">
                <a16:creationId xmlns:a16="http://schemas.microsoft.com/office/drawing/2014/main" id="{4809A1A0-4EE8-1D0E-D88D-E257CBA902E8}"/>
              </a:ext>
            </a:extLst>
          </p:cNvPr>
          <p:cNvSpPr txBox="1">
            <a:spLocks/>
          </p:cNvSpPr>
          <p:nvPr/>
        </p:nvSpPr>
        <p:spPr>
          <a:xfrm>
            <a:off x="7131441" y="3852809"/>
            <a:ext cx="5060559" cy="3036230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C2875BA-4E8D-21B7-0180-AD9C90CCC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185606"/>
              </p:ext>
            </p:extLst>
          </p:nvPr>
        </p:nvGraphicFramePr>
        <p:xfrm>
          <a:off x="178067" y="1342487"/>
          <a:ext cx="11785332" cy="2510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383">
                  <a:extLst>
                    <a:ext uri="{9D8B030D-6E8A-4147-A177-3AD203B41FA5}">
                      <a16:colId xmlns:a16="http://schemas.microsoft.com/office/drawing/2014/main" val="3055151777"/>
                    </a:ext>
                  </a:extLst>
                </a:gridCol>
                <a:gridCol w="3550983">
                  <a:extLst>
                    <a:ext uri="{9D8B030D-6E8A-4147-A177-3AD203B41FA5}">
                      <a16:colId xmlns:a16="http://schemas.microsoft.com/office/drawing/2014/main" val="986017410"/>
                    </a:ext>
                  </a:extLst>
                </a:gridCol>
                <a:gridCol w="3550983">
                  <a:extLst>
                    <a:ext uri="{9D8B030D-6E8A-4147-A177-3AD203B41FA5}">
                      <a16:colId xmlns:a16="http://schemas.microsoft.com/office/drawing/2014/main" val="1214407220"/>
                    </a:ext>
                  </a:extLst>
                </a:gridCol>
                <a:gridCol w="3550983">
                  <a:extLst>
                    <a:ext uri="{9D8B030D-6E8A-4147-A177-3AD203B41FA5}">
                      <a16:colId xmlns:a16="http://schemas.microsoft.com/office/drawing/2014/main" val="1300078664"/>
                    </a:ext>
                  </a:extLst>
                </a:gridCol>
              </a:tblGrid>
              <a:tr h="681522">
                <a:tc>
                  <a:txBody>
                    <a:bodyPr/>
                    <a:lstStyle/>
                    <a:p>
                      <a:pPr algn="ctr"/>
                      <a:endParaRPr lang="en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SGD + Momentum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Adam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4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AdamW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517001"/>
                  </a:ext>
                </a:extLst>
              </a:tr>
              <a:tr h="515671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No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</a:t>
                      </a: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eight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decay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loss : 282.7907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 : 60.0663%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loss : 56.6447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 : 76.4093%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loss : 54.8191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 : 74.3013%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602456"/>
                  </a:ext>
                </a:extLst>
              </a:tr>
              <a:tr h="540189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W</a:t>
                      </a: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eight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</a:t>
                      </a: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ecay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0.001)</a:t>
                      </a:r>
                      <a:endParaRPr lang="en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</a:t>
                      </a: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oss : 281.9236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 : 60.0426%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loss : 227.8607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Top-1 accuracy : 65.3955%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loss : 59.6952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 : 71.6959%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873231"/>
                  </a:ext>
                </a:extLst>
              </a:tr>
            </a:tbl>
          </a:graphicData>
        </a:graphic>
      </p:graphicFrame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Optimizer &amp; L2 regularization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E6E18-6C96-6B7C-58CF-13DF0F1F7C58}"/>
              </a:ext>
            </a:extLst>
          </p:cNvPr>
          <p:cNvSpPr txBox="1"/>
          <p:nvPr/>
        </p:nvSpPr>
        <p:spPr>
          <a:xfrm>
            <a:off x="7638408" y="943163"/>
            <a:ext cx="4324991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lr=0.001 epoch=40</a:t>
            </a:r>
            <a:endParaRPr lang="en-K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6D13055-CC29-31BB-951C-9C9D0B7F0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1" y="3996235"/>
            <a:ext cx="3546095" cy="2725240"/>
          </a:xfrm>
          <a:prstGeom prst="rect">
            <a:avLst/>
          </a:prstGeom>
        </p:spPr>
      </p:pic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10F1D6D-C38F-419E-B435-9509E03B9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346" y="4004343"/>
            <a:ext cx="3535545" cy="2717132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3592119-6E92-C757-578A-1901EB5D9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" t="5073"/>
          <a:stretch/>
        </p:blipFill>
        <p:spPr>
          <a:xfrm>
            <a:off x="8135161" y="3903859"/>
            <a:ext cx="3053118" cy="2462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8F9394-1407-5C30-F44C-CC745DC6C34F}"/>
              </a:ext>
            </a:extLst>
          </p:cNvPr>
          <p:cNvSpPr txBox="1"/>
          <p:nvPr/>
        </p:nvSpPr>
        <p:spPr>
          <a:xfrm>
            <a:off x="7300132" y="6334780"/>
            <a:ext cx="4852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Ilya </a:t>
            </a:r>
            <a:r>
              <a:rPr lang="en-US" sz="1400" dirty="0" err="1"/>
              <a:t>Loshchilov</a:t>
            </a:r>
            <a:r>
              <a:rPr lang="en-US" sz="1400" dirty="0"/>
              <a:t>, Frank </a:t>
            </a:r>
            <a:r>
              <a:rPr lang="en-US" sz="1400" dirty="0" err="1"/>
              <a:t>Hutter</a:t>
            </a:r>
            <a:r>
              <a:rPr lang="en-US" sz="1400" dirty="0"/>
              <a:t>, “Decoupled Weight Decay Regularization”, </a:t>
            </a:r>
            <a:r>
              <a:rPr lang="en-US" sz="1400" dirty="0">
                <a:hlinkClick r:id="rId5"/>
              </a:rPr>
              <a:t>https://arxiv.org/pdf/1711.05101.pdf</a:t>
            </a:r>
            <a:r>
              <a:rPr lang="en-US" sz="1400" dirty="0"/>
              <a:t>, </a:t>
            </a:r>
            <a:r>
              <a:rPr lang="en-US" sz="1400" dirty="0" err="1"/>
              <a:t>arXiv</a:t>
            </a:r>
            <a:r>
              <a:rPr lang="en-US" sz="1400" dirty="0"/>
              <a:t>, 2019.</a:t>
            </a:r>
          </a:p>
        </p:txBody>
      </p:sp>
    </p:spTree>
    <p:extLst>
      <p:ext uri="{BB962C8B-B14F-4D97-AF65-F5344CB8AC3E}">
        <p14:creationId xmlns:p14="http://schemas.microsoft.com/office/powerpoint/2010/main" val="1549638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8">
            <a:extLst>
              <a:ext uri="{FF2B5EF4-FFF2-40B4-BE49-F238E27FC236}">
                <a16:creationId xmlns:a16="http://schemas.microsoft.com/office/drawing/2014/main" id="{020A2C46-7DEA-9E83-E6DD-F3E3A655676D}"/>
              </a:ext>
            </a:extLst>
          </p:cNvPr>
          <p:cNvSpPr txBox="1">
            <a:spLocks/>
          </p:cNvSpPr>
          <p:nvPr/>
        </p:nvSpPr>
        <p:spPr>
          <a:xfrm>
            <a:off x="58652" y="3119230"/>
            <a:ext cx="6200621" cy="3734383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11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Cutmix(p=0.5)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8" name="Picture 7" descr="A collage of images of food&#10;&#10;Description automatically generated">
            <a:extLst>
              <a:ext uri="{FF2B5EF4-FFF2-40B4-BE49-F238E27FC236}">
                <a16:creationId xmlns:a16="http://schemas.microsoft.com/office/drawing/2014/main" id="{A58EF222-4BBF-3E98-C620-F0BB5CE4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15" y="1520575"/>
            <a:ext cx="5178846" cy="5200900"/>
          </a:xfrm>
          <a:prstGeom prst="rect">
            <a:avLst/>
          </a:prstGeom>
        </p:spPr>
      </p:pic>
      <p:sp>
        <p:nvSpPr>
          <p:cNvPr id="19" name="제목 38">
            <a:extLst>
              <a:ext uri="{FF2B5EF4-FFF2-40B4-BE49-F238E27FC236}">
                <a16:creationId xmlns:a16="http://schemas.microsoft.com/office/drawing/2014/main" id="{120EB8AD-A964-2E23-DD29-0DB4318CF595}"/>
              </a:ext>
            </a:extLst>
          </p:cNvPr>
          <p:cNvSpPr txBox="1">
            <a:spLocks/>
          </p:cNvSpPr>
          <p:nvPr/>
        </p:nvSpPr>
        <p:spPr>
          <a:xfrm>
            <a:off x="7767828" y="988127"/>
            <a:ext cx="2289619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Cutmix </a:t>
            </a:r>
            <a:r>
              <a:rPr lang="ko-KR" altLang="en-US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결과 예시</a:t>
            </a:r>
            <a:endParaRPr lang="en-US" altLang="ko-KR" sz="2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EB63B8-6140-FA64-E1B7-F24D267F4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49868"/>
              </p:ext>
            </p:extLst>
          </p:nvPr>
        </p:nvGraphicFramePr>
        <p:xfrm>
          <a:off x="122594" y="1673225"/>
          <a:ext cx="6273501" cy="13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576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2524442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2696483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</a:tblGrid>
              <a:tr h="687183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cutmix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4.841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 86.712%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7CE5706-7B32-C5F5-9038-7275546CDF4A}"/>
              </a:ext>
            </a:extLst>
          </p:cNvPr>
          <p:cNvSpPr txBox="1"/>
          <p:nvPr/>
        </p:nvSpPr>
        <p:spPr>
          <a:xfrm>
            <a:off x="122594" y="6144507"/>
            <a:ext cx="607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Sangdoo</a:t>
            </a:r>
            <a:r>
              <a:rPr lang="en-US" sz="1200" dirty="0"/>
              <a:t> Yun, </a:t>
            </a:r>
            <a:r>
              <a:rPr lang="en-US" sz="1200" dirty="0" err="1"/>
              <a:t>Dongyoon</a:t>
            </a:r>
            <a:r>
              <a:rPr lang="en-US" sz="1200" dirty="0"/>
              <a:t> Han, </a:t>
            </a:r>
            <a:r>
              <a:rPr lang="en-US" sz="1200" dirty="0" err="1"/>
              <a:t>Seongjoon</a:t>
            </a:r>
            <a:r>
              <a:rPr lang="en-US" sz="1200" dirty="0"/>
              <a:t> Oh, </a:t>
            </a:r>
            <a:r>
              <a:rPr lang="en-US" sz="1200" dirty="0" err="1"/>
              <a:t>Sanghyuk</a:t>
            </a:r>
            <a:r>
              <a:rPr lang="en-US" sz="1200" dirty="0"/>
              <a:t> Chun, </a:t>
            </a:r>
            <a:r>
              <a:rPr lang="en-US" sz="1200" dirty="0" err="1"/>
              <a:t>Junsuk</a:t>
            </a:r>
            <a:r>
              <a:rPr lang="en-US" sz="1200" dirty="0"/>
              <a:t> Choe, </a:t>
            </a:r>
            <a:r>
              <a:rPr lang="en-US" sz="1200" dirty="0" err="1"/>
              <a:t>Youngjoon</a:t>
            </a:r>
            <a:r>
              <a:rPr lang="en-US" sz="1200" dirty="0"/>
              <a:t> </a:t>
            </a:r>
            <a:r>
              <a:rPr lang="en-US" sz="1200" dirty="0" err="1"/>
              <a:t>Yoo</a:t>
            </a:r>
            <a:r>
              <a:rPr lang="en-US" sz="1200" dirty="0"/>
              <a:t>, “</a:t>
            </a:r>
            <a:r>
              <a:rPr lang="en-US" sz="1200" dirty="0" err="1"/>
              <a:t>CutMix</a:t>
            </a:r>
            <a:r>
              <a:rPr lang="en-US" sz="1200" dirty="0"/>
              <a:t>: Regularization Strategy to Train Strong Classifiers with Localizable Features”, </a:t>
            </a:r>
            <a:r>
              <a:rPr lang="en-US" sz="1200" dirty="0">
                <a:hlinkClick r:id="rId3"/>
              </a:rPr>
              <a:t>https://browse.arxiv.org/pdf/1905.04899.pdf</a:t>
            </a:r>
            <a:r>
              <a:rPr lang="en-US" sz="1200" dirty="0"/>
              <a:t>, </a:t>
            </a:r>
            <a:r>
              <a:rPr lang="en-US" sz="1200" dirty="0" err="1"/>
              <a:t>arXiv</a:t>
            </a:r>
            <a:r>
              <a:rPr lang="en-US" sz="1200" dirty="0"/>
              <a:t>, 2019.</a:t>
            </a:r>
          </a:p>
        </p:txBody>
      </p:sp>
      <p:pic>
        <p:nvPicPr>
          <p:cNvPr id="3" name="Picture 2" descr="A table with a dog and a dog in the water&#10;&#10;Description automatically generated with medium confidence">
            <a:extLst>
              <a:ext uri="{FF2B5EF4-FFF2-40B4-BE49-F238E27FC236}">
                <a16:creationId xmlns:a16="http://schemas.microsoft.com/office/drawing/2014/main" id="{B49B9B16-BB8F-79E9-2DB2-8191880F3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2" y="3225965"/>
            <a:ext cx="408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2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food&#10;&#10;Description automatically generated">
            <a:extLst>
              <a:ext uri="{FF2B5EF4-FFF2-40B4-BE49-F238E27FC236}">
                <a16:creationId xmlns:a16="http://schemas.microsoft.com/office/drawing/2014/main" id="{3ACBB695-D967-ED32-3300-A1404ECF4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51" y="1551633"/>
            <a:ext cx="5283866" cy="5306367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12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Mixup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제목 38">
            <a:extLst>
              <a:ext uri="{FF2B5EF4-FFF2-40B4-BE49-F238E27FC236}">
                <a16:creationId xmlns:a16="http://schemas.microsoft.com/office/drawing/2014/main" id="{120EB8AD-A964-2E23-DD29-0DB4318CF595}"/>
              </a:ext>
            </a:extLst>
          </p:cNvPr>
          <p:cNvSpPr txBox="1">
            <a:spLocks/>
          </p:cNvSpPr>
          <p:nvPr/>
        </p:nvSpPr>
        <p:spPr>
          <a:xfrm>
            <a:off x="8539679" y="988127"/>
            <a:ext cx="2289619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Mixup</a:t>
            </a:r>
            <a:r>
              <a:rPr lang="en-US" altLang="ko-KR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결과 예시</a:t>
            </a:r>
            <a:endParaRPr lang="en-US" altLang="ko-KR" sz="2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9EB63B8-6140-FA64-E1B7-F24D267F4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140385"/>
              </p:ext>
            </p:extLst>
          </p:nvPr>
        </p:nvGraphicFramePr>
        <p:xfrm>
          <a:off x="0" y="1502660"/>
          <a:ext cx="6875167" cy="1601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660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1945169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1945169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  <a:gridCol w="1945169">
                  <a:extLst>
                    <a:ext uri="{9D8B030D-6E8A-4147-A177-3AD203B41FA5}">
                      <a16:colId xmlns:a16="http://schemas.microsoft.com/office/drawing/2014/main" val="3694922093"/>
                    </a:ext>
                  </a:extLst>
                </a:gridCol>
              </a:tblGrid>
              <a:tr h="687183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mixup(p=0.5)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riginal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cutmix(p=1/3)</a:t>
                      </a:r>
                    </a:p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</a:t>
                      </a:r>
                      <a:r>
                        <a:rPr lang="en-US" altLang="ko-KR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mixup</a:t>
                      </a: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(p=1/3)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4.841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84.675</a:t>
                      </a: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%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88.2757%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</a:tbl>
          </a:graphicData>
        </a:graphic>
      </p:graphicFrame>
      <p:pic>
        <p:nvPicPr>
          <p:cNvPr id="3" name="Picture 2" descr="A grid of squares with different colors&#10;&#10;Description automatically generated">
            <a:extLst>
              <a:ext uri="{FF2B5EF4-FFF2-40B4-BE49-F238E27FC236}">
                <a16:creationId xmlns:a16="http://schemas.microsoft.com/office/drawing/2014/main" id="{429EBF6F-8536-83D1-4462-0A7B7C302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" y="3264416"/>
            <a:ext cx="3549093" cy="353095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D62A915-DCC1-4C1A-A8B8-AC441849998D}"/>
              </a:ext>
            </a:extLst>
          </p:cNvPr>
          <p:cNvSpPr/>
          <p:nvPr/>
        </p:nvSpPr>
        <p:spPr>
          <a:xfrm>
            <a:off x="4881092" y="1502660"/>
            <a:ext cx="1994075" cy="952441"/>
          </a:xfrm>
          <a:prstGeom prst="frame">
            <a:avLst>
              <a:gd name="adj1" fmla="val 59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E031D956-4D19-B57B-7E75-55CC8159A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60" y="3258370"/>
            <a:ext cx="3267851" cy="1716656"/>
          </a:xfrm>
          <a:prstGeom prst="rect">
            <a:avLst/>
          </a:prstGeom>
        </p:spPr>
      </p:pic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D3124003-74BC-C0E6-0069-EF1271E88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688" y="5029893"/>
            <a:ext cx="3267851" cy="17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9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13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예선 최종 모델 파라미터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38B1B-0558-7D5D-2125-8F2B8E492E28}"/>
              </a:ext>
            </a:extLst>
          </p:cNvPr>
          <p:cNvSpPr txBox="1"/>
          <p:nvPr/>
        </p:nvSpPr>
        <p:spPr>
          <a:xfrm>
            <a:off x="228600" y="1571661"/>
            <a:ext cx="11102546" cy="423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arameter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atch_size :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(resnet18, resnet34 = 128 | resnet50, resnet101 = 64 | resnet152 = 32)</a:t>
            </a:r>
            <a:endParaRPr lang="en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Epoch : 300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ptimizer : AdamW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oss : Categorical cross entropy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eight decay : 0.001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r : 0.001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r scheduler : Cosine Annealing Warm Restart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(T_0=10,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T_mult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=1,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eta_min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=0.000001)</a:t>
            </a:r>
            <a:endParaRPr lang="en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ata augmentation : {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RandomVerticalFlip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(p=0.5),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RandomHorizontalFlip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(p=0.5),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RandomRotation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(22.5),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   Normalize((0.583938, 0.51390076, 0.4227201), (0.22708978, 0.2373795, 0.25375083)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),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  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RandomChoice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cutmix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   	             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mixup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	              skip[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cutmix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나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mixup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을 적용시키지 않는 것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  )[10 epoch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전부터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skip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만 선택되도록 설정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} </a:t>
            </a:r>
          </a:p>
        </p:txBody>
      </p:sp>
    </p:spTree>
    <p:extLst>
      <p:ext uri="{BB962C8B-B14F-4D97-AF65-F5344CB8AC3E}">
        <p14:creationId xmlns:p14="http://schemas.microsoft.com/office/powerpoint/2010/main" val="316280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14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Model arch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변경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2DE929-10DE-6A46-4509-1CBA4521C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28509"/>
              </p:ext>
            </p:extLst>
          </p:nvPr>
        </p:nvGraphicFramePr>
        <p:xfrm>
          <a:off x="685154" y="1983369"/>
          <a:ext cx="10821692" cy="13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992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255981564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2452714086"/>
                    </a:ext>
                  </a:extLst>
                </a:gridCol>
                <a:gridCol w="1958340">
                  <a:extLst>
                    <a:ext uri="{9D8B030D-6E8A-4147-A177-3AD203B41FA5}">
                      <a16:colId xmlns:a16="http://schemas.microsoft.com/office/drawing/2014/main" val="658201404"/>
                    </a:ext>
                  </a:extLst>
                </a:gridCol>
              </a:tblGrid>
              <a:tr h="687183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esnet18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(bs=128)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Resnet34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(bs=128)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esnet50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(bs=64)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enet101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(bs=64)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esnet152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(bs=32)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88.2757%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88.9626%</a:t>
                      </a:r>
                      <a:endParaRPr lang="en-K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88.1573%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86.9019%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87.2335%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CAA9F36-DBFD-02FD-F06D-D38ED7394310}"/>
              </a:ext>
            </a:extLst>
          </p:cNvPr>
          <p:cNvSpPr txBox="1"/>
          <p:nvPr/>
        </p:nvSpPr>
        <p:spPr>
          <a:xfrm>
            <a:off x="1137301" y="3487041"/>
            <a:ext cx="952633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enset34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E8D344-8DDA-0C1D-5201-AABF58714C16}"/>
              </a:ext>
            </a:extLst>
          </p:cNvPr>
          <p:cNvSpPr txBox="1"/>
          <p:nvPr/>
        </p:nvSpPr>
        <p:spPr>
          <a:xfrm>
            <a:off x="4044577" y="3487041"/>
            <a:ext cx="952633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enset50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54D58F-3587-048B-C3FA-E767A62AB4E6}"/>
              </a:ext>
            </a:extLst>
          </p:cNvPr>
          <p:cNvSpPr txBox="1"/>
          <p:nvPr/>
        </p:nvSpPr>
        <p:spPr>
          <a:xfrm>
            <a:off x="6951853" y="3487041"/>
            <a:ext cx="1055225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enset101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81E672-3610-F2F9-A4D9-1E0C91C64353}"/>
              </a:ext>
            </a:extLst>
          </p:cNvPr>
          <p:cNvSpPr txBox="1"/>
          <p:nvPr/>
        </p:nvSpPr>
        <p:spPr>
          <a:xfrm>
            <a:off x="9835588" y="3487041"/>
            <a:ext cx="1055225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KR" dirty="0"/>
              <a:t>enset152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3CA2E-B103-2E25-920C-7F9BC4A8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0" y="3933053"/>
            <a:ext cx="2564924" cy="2551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28956-36CF-28D8-146B-09FF6E56B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739" y="3933053"/>
            <a:ext cx="2627395" cy="2613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48E55-D1C1-9327-0BEE-3370B9D7B015}"/>
              </a:ext>
            </a:extLst>
          </p:cNvPr>
          <p:cNvSpPr txBox="1"/>
          <p:nvPr/>
        </p:nvSpPr>
        <p:spPr>
          <a:xfrm>
            <a:off x="9150932" y="1085220"/>
            <a:ext cx="1431546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KR" dirty="0"/>
              <a:t>s = batch_size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0053B1-12BB-134C-EA3A-62602F7C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26" y="3950842"/>
            <a:ext cx="2564924" cy="2551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26B58C-4A9F-E666-E0F6-872ED28C4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502" y="3919766"/>
            <a:ext cx="2627396" cy="26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80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15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Ensemble(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예선 최종 모델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582DF-E9C1-5693-7D38-F26EE4CAC34A}"/>
              </a:ext>
            </a:extLst>
          </p:cNvPr>
          <p:cNvSpPr/>
          <p:nvPr/>
        </p:nvSpPr>
        <p:spPr>
          <a:xfrm>
            <a:off x="321974" y="2866592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resnet18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83056-7BFA-B649-E55B-3C63BCB8B8DB}"/>
              </a:ext>
            </a:extLst>
          </p:cNvPr>
          <p:cNvSpPr/>
          <p:nvPr/>
        </p:nvSpPr>
        <p:spPr>
          <a:xfrm>
            <a:off x="3126839" y="2879112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resnet34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B051F5-F5B7-78F8-B0A6-D0927BB323D4}"/>
              </a:ext>
            </a:extLst>
          </p:cNvPr>
          <p:cNvSpPr/>
          <p:nvPr/>
        </p:nvSpPr>
        <p:spPr>
          <a:xfrm>
            <a:off x="1751712" y="1683616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Input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57FA77-89B5-8A63-7B80-FDCBBA2E5038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893474" y="2338244"/>
            <a:ext cx="1429738" cy="52834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2317D7-5E66-AC2A-0318-EA4C6239BEA3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2323212" y="2338244"/>
            <a:ext cx="1375127" cy="5408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ACF32B-9B2A-4119-7984-F329BA654497}"/>
              </a:ext>
            </a:extLst>
          </p:cNvPr>
          <p:cNvSpPr/>
          <p:nvPr/>
        </p:nvSpPr>
        <p:spPr>
          <a:xfrm>
            <a:off x="1753183" y="4062088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Sum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DE1DA9-B23D-ADB3-3520-3F0BF15F0B3B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2324683" y="3533740"/>
            <a:ext cx="1373656" cy="52834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75A4C2-A813-8708-8266-D79B29D38725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816528" y="3533740"/>
            <a:ext cx="1508155" cy="52834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98825-5163-972A-2BED-C5EAC6D04E9B}"/>
              </a:ext>
            </a:extLst>
          </p:cNvPr>
          <p:cNvSpPr/>
          <p:nvPr/>
        </p:nvSpPr>
        <p:spPr>
          <a:xfrm>
            <a:off x="1699021" y="4994563"/>
            <a:ext cx="1248381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classification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F74D61-E054-AC8F-59E4-E35446531F4C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 flipH="1">
            <a:off x="2323212" y="4716716"/>
            <a:ext cx="1471" cy="27784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DD1189-05AE-17D8-7EC2-FD37B2CDDA92}"/>
              </a:ext>
            </a:extLst>
          </p:cNvPr>
          <p:cNvSpPr txBox="1"/>
          <p:nvPr/>
        </p:nvSpPr>
        <p:spPr>
          <a:xfrm>
            <a:off x="552863" y="6142393"/>
            <a:ext cx="314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</a:t>
            </a:r>
            <a:r>
              <a:rPr lang="en-KR" sz="2000" dirty="0"/>
              <a:t>alidation data set accuracy </a:t>
            </a:r>
          </a:p>
          <a:p>
            <a:pPr algn="ctr"/>
            <a:r>
              <a:rPr lang="en-KR" sz="2000" dirty="0">
                <a:solidFill>
                  <a:srgbClr val="FF0000"/>
                </a:solidFill>
              </a:rPr>
              <a:t>90.21790313720703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25B62C-BE7B-994E-D517-76F2319BC0C0}"/>
              </a:ext>
            </a:extLst>
          </p:cNvPr>
          <p:cNvSpPr txBox="1"/>
          <p:nvPr/>
        </p:nvSpPr>
        <p:spPr>
          <a:xfrm>
            <a:off x="1372913" y="5758979"/>
            <a:ext cx="1928477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KR" dirty="0"/>
              <a:t>oft voting ensemble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658421-EC11-B5B8-F5A1-39FD41CC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528" y="1492154"/>
            <a:ext cx="4881093" cy="5279550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9964D73-9D37-E110-8314-5B9A9FC4D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35" y="1492154"/>
            <a:ext cx="2570367" cy="53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6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16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6243146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3-1 &amp; 3-2. 13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개의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class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분류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5675940" y="962024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5786470" y="864929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데이터 개수 확인</a:t>
            </a:r>
          </a:p>
        </p:txBody>
      </p:sp>
      <p:pic>
        <p:nvPicPr>
          <p:cNvPr id="3" name="Picture 2" descr="A graph of blue bars&#10;&#10;Description automatically generated">
            <a:extLst>
              <a:ext uri="{FF2B5EF4-FFF2-40B4-BE49-F238E27FC236}">
                <a16:creationId xmlns:a16="http://schemas.microsoft.com/office/drawing/2014/main" id="{5FDE70DC-EE61-764C-F204-F9CA62052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5" y="1761362"/>
            <a:ext cx="4232564" cy="4429101"/>
          </a:xfrm>
          <a:prstGeom prst="rect">
            <a:avLst/>
          </a:prstGeom>
        </p:spPr>
      </p:pic>
      <p:pic>
        <p:nvPicPr>
          <p:cNvPr id="7" name="Picture 6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693EDFB7-F1A7-50F8-4D0E-AEFD29804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4" y="1761362"/>
            <a:ext cx="4232564" cy="4481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CC35F2-2186-34AC-4FEE-AFD3BA954DB2}"/>
              </a:ext>
            </a:extLst>
          </p:cNvPr>
          <p:cNvSpPr txBox="1"/>
          <p:nvPr/>
        </p:nvSpPr>
        <p:spPr>
          <a:xfrm flipH="1">
            <a:off x="2614395" y="6356625"/>
            <a:ext cx="570028" cy="341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val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64DFF-09FA-18DF-12E6-39EA08322B8C}"/>
              </a:ext>
            </a:extLst>
          </p:cNvPr>
          <p:cNvSpPr txBox="1"/>
          <p:nvPr/>
        </p:nvSpPr>
        <p:spPr>
          <a:xfrm>
            <a:off x="8722565" y="6331417"/>
            <a:ext cx="570028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225250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17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6243146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3-1 &amp; 3-2. 13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개의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class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분류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E59A22-B348-420C-62DF-F5BEAD0D2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32928"/>
              </p:ext>
            </p:extLst>
          </p:nvPr>
        </p:nvGraphicFramePr>
        <p:xfrm>
          <a:off x="153193" y="1554058"/>
          <a:ext cx="5633277" cy="13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449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2280914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2280914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</a:tblGrid>
              <a:tr h="687183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Linear probing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Full Fine-tuning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85.0907%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95.5215%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60F07EA-493A-0F93-45F5-AC4C84ED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307" y="3200113"/>
            <a:ext cx="2974200" cy="322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0BEB46-DEA9-7836-8593-F0AEF1B1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00113"/>
            <a:ext cx="2854308" cy="3093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DFBB60-2AFD-4BAA-DC81-A2A6AA8F174D}"/>
              </a:ext>
            </a:extLst>
          </p:cNvPr>
          <p:cNvSpPr txBox="1"/>
          <p:nvPr/>
        </p:nvSpPr>
        <p:spPr>
          <a:xfrm>
            <a:off x="506199" y="6423579"/>
            <a:ext cx="1378839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Linear probing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4322E-B3A6-98F1-C067-B58A91BD4251}"/>
              </a:ext>
            </a:extLst>
          </p:cNvPr>
          <p:cNvSpPr txBox="1"/>
          <p:nvPr/>
        </p:nvSpPr>
        <p:spPr>
          <a:xfrm>
            <a:off x="3588768" y="6423579"/>
            <a:ext cx="1127232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KR" dirty="0"/>
              <a:t>ine-tuning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0C992E6-D319-130D-951D-1DFCC1D6C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469545"/>
              </p:ext>
            </p:extLst>
          </p:nvPr>
        </p:nvGraphicFramePr>
        <p:xfrm>
          <a:off x="5905679" y="1814268"/>
          <a:ext cx="2837373" cy="494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014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1401359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</a:tblGrid>
              <a:tr h="612946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861236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Resnet18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(bs=128)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95.5215%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  <a:tr h="861236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Resnet34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(bs=128)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96.3719%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285144"/>
                  </a:ext>
                </a:extLst>
              </a:tr>
              <a:tr h="861236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Resnet50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(bs=64)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97.4490%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557526"/>
                  </a:ext>
                </a:extLst>
              </a:tr>
              <a:tr h="861236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Resnet101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(bs=64)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96.8254%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594664"/>
                  </a:ext>
                </a:extLst>
              </a:tr>
              <a:tr h="861236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Resnet152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(bs=32)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97.6190%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23194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1E1F282-98C2-9273-3691-E89643B9A837}"/>
              </a:ext>
            </a:extLst>
          </p:cNvPr>
          <p:cNvSpPr/>
          <p:nvPr/>
        </p:nvSpPr>
        <p:spPr>
          <a:xfrm>
            <a:off x="5828507" y="1554058"/>
            <a:ext cx="45719" cy="5303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36F5D815-B50F-6CC8-71FE-60FFD70B4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551" y="4317356"/>
            <a:ext cx="3321159" cy="2475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3E0591-A28A-6481-46FE-58040158B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094" y="1175680"/>
            <a:ext cx="2802158" cy="30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45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18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예선 이후</a:t>
            </a:r>
          </a:p>
        </p:txBody>
      </p:sp>
      <p:sp>
        <p:nvSpPr>
          <p:cNvPr id="6" name="제목 38">
            <a:extLst>
              <a:ext uri="{FF2B5EF4-FFF2-40B4-BE49-F238E27FC236}">
                <a16:creationId xmlns:a16="http://schemas.microsoft.com/office/drawing/2014/main" id="{B865FD66-54A0-01F5-6AAD-93B0C8DE05B8}"/>
              </a:ext>
            </a:extLst>
          </p:cNvPr>
          <p:cNvSpPr txBox="1">
            <a:spLocks/>
          </p:cNvSpPr>
          <p:nvPr/>
        </p:nvSpPr>
        <p:spPr>
          <a:xfrm>
            <a:off x="108757" y="1561808"/>
            <a:ext cx="5377643" cy="3784836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-center crop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 Random choice(Resize((224,224)),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              Compose(Resize(224),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                              Center crop((224,224))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		)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             )</a:t>
            </a:r>
          </a:p>
          <a:p>
            <a:pPr>
              <a:lnSpc>
                <a:spcPct val="10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-brightness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ColorJitter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(brightness=0.5)</a:t>
            </a:r>
          </a:p>
          <a:p>
            <a:pPr>
              <a:lnSpc>
                <a:spcPct val="10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-contrast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ColorJitter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(contrast=0.5)</a:t>
            </a:r>
          </a:p>
          <a:p>
            <a:pPr>
              <a:lnSpc>
                <a:spcPct val="10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-label smoothing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 Cross Entropy(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label_smoothing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=0.5)</a:t>
            </a:r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E2AFAB5-14D7-E59B-59FA-6BAC0E2DA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58" y="1706753"/>
            <a:ext cx="6556985" cy="344449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BF4642-F0D4-D1B1-673E-AAA50D507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851358"/>
              </p:ext>
            </p:extLst>
          </p:nvPr>
        </p:nvGraphicFramePr>
        <p:xfrm>
          <a:off x="108754" y="5443737"/>
          <a:ext cx="11974491" cy="13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565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1909506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1807884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  <a:gridCol w="1807884">
                  <a:extLst>
                    <a:ext uri="{9D8B030D-6E8A-4147-A177-3AD203B41FA5}">
                      <a16:colId xmlns:a16="http://schemas.microsoft.com/office/drawing/2014/main" val="2559815646"/>
                    </a:ext>
                  </a:extLst>
                </a:gridCol>
                <a:gridCol w="1807884">
                  <a:extLst>
                    <a:ext uri="{9D8B030D-6E8A-4147-A177-3AD203B41FA5}">
                      <a16:colId xmlns:a16="http://schemas.microsoft.com/office/drawing/2014/main" val="2452714086"/>
                    </a:ext>
                  </a:extLst>
                </a:gridCol>
                <a:gridCol w="1807884">
                  <a:extLst>
                    <a:ext uri="{9D8B030D-6E8A-4147-A177-3AD203B41FA5}">
                      <a16:colId xmlns:a16="http://schemas.microsoft.com/office/drawing/2014/main" val="658201404"/>
                    </a:ext>
                  </a:extLst>
                </a:gridCol>
                <a:gridCol w="1807884">
                  <a:extLst>
                    <a:ext uri="{9D8B030D-6E8A-4147-A177-3AD203B41FA5}">
                      <a16:colId xmlns:a16="http://schemas.microsoft.com/office/drawing/2014/main" val="2403427860"/>
                    </a:ext>
                  </a:extLst>
                </a:gridCol>
              </a:tblGrid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resnet18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eta_min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= 0.00001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center crop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brightness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contrast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brightness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contrast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label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smoothing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687183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87.8494%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87.6362%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87.9915%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88.1336%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87.2809%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88.0862%</a:t>
                      </a:r>
                      <a:endParaRPr lang="en-K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501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19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예선 이후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BF4642-F0D4-D1B1-673E-AAA50D507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143768"/>
              </p:ext>
            </p:extLst>
          </p:nvPr>
        </p:nvGraphicFramePr>
        <p:xfrm>
          <a:off x="20866" y="1515359"/>
          <a:ext cx="5543826" cy="1975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593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2219639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2014594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</a:tblGrid>
              <a:tr h="445068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Label</a:t>
                      </a:r>
                    </a:p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smoothing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b</a:t>
                      </a: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rightness(0.5~1.5)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+ contrast(0.5~1.5)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445068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88.4652%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88.5836%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466836"/>
                  </a:ext>
                </a:extLst>
              </a:tr>
              <a:tr h="445068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87.8967%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88.1336%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  <a:tr h="445068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b="0" i="0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87.3520%</a:t>
                      </a:r>
                      <a:endParaRPr lang="en-US" altLang="ko-KR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87.8494%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200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DFDEF2B-E22A-33FC-2BF3-C2F3B6DA1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97668"/>
              </p:ext>
            </p:extLst>
          </p:nvPr>
        </p:nvGraphicFramePr>
        <p:xfrm>
          <a:off x="20866" y="3557471"/>
          <a:ext cx="4945029" cy="316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656">
                  <a:extLst>
                    <a:ext uri="{9D8B030D-6E8A-4147-A177-3AD203B41FA5}">
                      <a16:colId xmlns:a16="http://schemas.microsoft.com/office/drawing/2014/main" val="32521309"/>
                    </a:ext>
                  </a:extLst>
                </a:gridCol>
                <a:gridCol w="1670656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1603717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</a:tblGrid>
              <a:tr h="445068"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brightness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contrast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 accuracy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445068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0.75 ~ 1.25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88.2994%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466836"/>
                  </a:ext>
                </a:extLst>
              </a:tr>
              <a:tr h="445068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0.75 ~ 1.25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88.9152%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0.75 ~ 1.25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0.75 ~ 1.25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88.7257%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20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0.75 ~ 1.25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 ~ 1.5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88.6310%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58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 ~ 1.5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0.75 ~ 1.25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88.2757%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83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 ~ 1.5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88.5836%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097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0.5 ~ 1.5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88.4652%</a:t>
                      </a:r>
                    </a:p>
                  </a:txBody>
                  <a:tcPr anchor="ctr">
                    <a:solidFill>
                      <a:srgbClr val="B5E3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59214"/>
                  </a:ext>
                </a:extLst>
              </a:tr>
            </a:tbl>
          </a:graphicData>
        </a:graphic>
      </p:graphicFrame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B1E7806-3BF8-5E76-862C-F5F8A5741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89" y="662409"/>
            <a:ext cx="6023045" cy="316400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BADC306C-38CC-9C33-2268-16D3893448A6}"/>
              </a:ext>
            </a:extLst>
          </p:cNvPr>
          <p:cNvSpPr/>
          <p:nvPr/>
        </p:nvSpPr>
        <p:spPr>
          <a:xfrm>
            <a:off x="5579425" y="2098287"/>
            <a:ext cx="514484" cy="281353"/>
          </a:xfrm>
          <a:prstGeom prst="rightArrow">
            <a:avLst/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9" name="Picture 1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0B763A8-89A1-D5EC-2112-E21745CAB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63" y="3693996"/>
            <a:ext cx="6023045" cy="3164004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89492D04-6EB9-DC95-D387-AC7BEFFB761B}"/>
              </a:ext>
            </a:extLst>
          </p:cNvPr>
          <p:cNvSpPr/>
          <p:nvPr/>
        </p:nvSpPr>
        <p:spPr>
          <a:xfrm>
            <a:off x="5033994" y="4982777"/>
            <a:ext cx="1026943" cy="281353"/>
          </a:xfrm>
          <a:prstGeom prst="rightArrow">
            <a:avLst/>
          </a:prstGeom>
          <a:solidFill>
            <a:srgbClr val="EED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5276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38"/>
          <p:cNvSpPr>
            <a:spLocks noGrp="1"/>
          </p:cNvSpPr>
          <p:nvPr>
            <p:ph type="title" idx="4294967295"/>
          </p:nvPr>
        </p:nvSpPr>
        <p:spPr>
          <a:xfrm>
            <a:off x="363537" y="871538"/>
            <a:ext cx="102076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ko-KR" altLang="en-US" sz="3200" b="1" spc="-185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목차</a:t>
            </a:r>
            <a:endParaRPr lang="ko-KR" altLang="en-US" sz="3200" b="1" spc="-185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558275" y="2147676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11071" y="2017313"/>
            <a:ext cx="1677535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Mission1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58275" y="3146453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711072" y="3016090"/>
            <a:ext cx="167753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Mission2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58275" y="4179387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711071" y="4049024"/>
            <a:ext cx="1677533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Mission3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4" name="모서리가 둥근 직사각형 17">
            <a:extLst>
              <a:ext uri="{FF2B5EF4-FFF2-40B4-BE49-F238E27FC236}">
                <a16:creationId xmlns:a16="http://schemas.microsoft.com/office/drawing/2014/main" id="{B42DDFFA-43DD-B090-4061-82972DF25A99}"/>
              </a:ext>
            </a:extLst>
          </p:cNvPr>
          <p:cNvSpPr/>
          <p:nvPr/>
        </p:nvSpPr>
        <p:spPr>
          <a:xfrm>
            <a:off x="1558275" y="513139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61A39FC-D699-4136-386B-DC457199E0C1}"/>
              </a:ext>
            </a:extLst>
          </p:cNvPr>
          <p:cNvSpPr txBox="1">
            <a:spLocks/>
          </p:cNvSpPr>
          <p:nvPr/>
        </p:nvSpPr>
        <p:spPr>
          <a:xfrm>
            <a:off x="1711071" y="5001036"/>
            <a:ext cx="1677533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예선 이후</a:t>
            </a:r>
          </a:p>
        </p:txBody>
      </p:sp>
    </p:spTree>
    <p:extLst>
      <p:ext uri="{BB962C8B-B14F-4D97-AF65-F5344CB8AC3E}">
        <p14:creationId xmlns:p14="http://schemas.microsoft.com/office/powerpoint/2010/main" val="3493554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20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예선 이후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최종 모델 파라미터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7230B-2C10-3DB2-FE9F-204631613FED}"/>
              </a:ext>
            </a:extLst>
          </p:cNvPr>
          <p:cNvSpPr txBox="1"/>
          <p:nvPr/>
        </p:nvSpPr>
        <p:spPr>
          <a:xfrm>
            <a:off x="60753" y="1387603"/>
            <a:ext cx="7324785" cy="5583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P</a:t>
            </a:r>
            <a:r>
              <a:rPr lang="en-KR" sz="2000" b="1" dirty="0">
                <a:solidFill>
                  <a:srgbClr val="002060"/>
                </a:solidFill>
              </a:rPr>
              <a:t>arameter</a:t>
            </a:r>
          </a:p>
          <a:p>
            <a:endParaRPr lang="en-KR" sz="2000" b="1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atch_size :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(resnet18, resnet34 = 128,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      resnet50, resnet101 = 64,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      resnet152 = 32)</a:t>
            </a:r>
            <a:endParaRPr lang="en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Epoch :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00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ptimizer : AdamW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eight decay : 0.001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r : 0.001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*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(bs / 128)</a:t>
            </a:r>
            <a:endParaRPr lang="en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oss : Categorical cross entropy(</a:t>
            </a:r>
            <a:r>
              <a:rPr lang="en-KR" dirty="0">
                <a:solidFill>
                  <a:srgbClr val="FF0000"/>
                </a:solidFill>
              </a:rPr>
              <a:t>label_smoothing=0.1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r scheduler : Cosine Annealing Warm Restart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(T_0=10,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T_mult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=1,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eta_min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=</a:t>
            </a:r>
            <a:r>
              <a:rPr lang="ko-KR" altLang="en-US" dirty="0">
                <a:solidFill>
                  <a:srgbClr val="FF0000"/>
                </a:solidFill>
              </a:rPr>
              <a:t>모델 아래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</a:t>
            </a:r>
            <a:r>
              <a:rPr lang="en-KR" dirty="0">
                <a:solidFill>
                  <a:schemeClr val="accent5">
                    <a:lumMod val="75000"/>
                  </a:schemeClr>
                </a:solidFill>
              </a:rPr>
              <a:t>ata augmentation : {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RandomVerticalFlip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(p=0.5),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RandomHorizontalFlip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(p=0.5),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  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RandomRotate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(22.5),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   </a:t>
            </a:r>
            <a:r>
              <a:rPr lang="en-US" dirty="0" err="1">
                <a:solidFill>
                  <a:srgbClr val="FF0000"/>
                </a:solidFill>
              </a:rPr>
              <a:t>ColorJitter</a:t>
            </a:r>
            <a:r>
              <a:rPr lang="en-US" dirty="0">
                <a:solidFill>
                  <a:srgbClr val="FF0000"/>
                </a:solidFill>
              </a:rPr>
              <a:t>(contrast=0.25),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   Normalize((0.583938, 0.51390076, 0.4227201),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	 (0.22708978, 0.2373795, 0.25375083)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),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  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RandomChoice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cutmix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   	             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mixup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,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	              skip[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cutmix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나 </a:t>
            </a:r>
            <a:r>
              <a:rPr lang="en-US" altLang="ko-KR" dirty="0" err="1">
                <a:solidFill>
                  <a:schemeClr val="accent5">
                    <a:lumMod val="75000"/>
                  </a:schemeClr>
                </a:solidFill>
              </a:rPr>
              <a:t>mixup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을 적용시키지 않는 것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  )[10 epoch 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전부터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skip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만 선택되도록 설정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		}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624A64-C431-2079-D008-E114A1DED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378820"/>
              </p:ext>
            </p:extLst>
          </p:nvPr>
        </p:nvGraphicFramePr>
        <p:xfrm>
          <a:off x="7385539" y="1569053"/>
          <a:ext cx="4745709" cy="5261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821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1767944">
                  <a:extLst>
                    <a:ext uri="{9D8B030D-6E8A-4147-A177-3AD203B41FA5}">
                      <a16:colId xmlns:a16="http://schemas.microsoft.com/office/drawing/2014/main" val="2575436147"/>
                    </a:ext>
                  </a:extLst>
                </a:gridCol>
                <a:gridCol w="1767944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</a:tblGrid>
              <a:tr h="680872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예선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본선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916122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Resnet18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en-KR" b="1" baseline="30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-5</a:t>
                      </a:r>
                      <a:endParaRPr lang="en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88.2757%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88.9152%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  <a:tr h="916122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Resnet34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en-KR" b="1" baseline="30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-5</a:t>
                      </a:r>
                      <a:endParaRPr lang="en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88.9626%</a:t>
                      </a:r>
                      <a:endParaRPr lang="en-KR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89.1284%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285144"/>
                  </a:ext>
                </a:extLst>
              </a:tr>
              <a:tr h="916122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Resnet50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 * 10</a:t>
                      </a:r>
                      <a:r>
                        <a:rPr lang="en-KR" b="1" baseline="30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-7</a:t>
                      </a:r>
                      <a:endParaRPr lang="en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88.1573%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88.7968%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557526"/>
                  </a:ext>
                </a:extLst>
              </a:tr>
              <a:tr h="916122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Resnet101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 * 10</a:t>
                      </a:r>
                      <a:r>
                        <a:rPr lang="en-KR" b="1" baseline="30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-7</a:t>
                      </a:r>
                      <a:endParaRPr lang="en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86.9019%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88.6310%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594664"/>
                  </a:ext>
                </a:extLst>
              </a:tr>
              <a:tr h="916122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Resnet152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2.5 * 10</a:t>
                      </a:r>
                      <a:r>
                        <a:rPr lang="en-KR" b="1" baseline="30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</a:t>
                      </a:r>
                      <a:r>
                        <a:rPr lang="en-US" altLang="ko-KR" b="1" baseline="300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</a:t>
                      </a:r>
                      <a:endParaRPr lang="en-KR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87.2335%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88.0388%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231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11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21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예선 본선 가중치 차이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F47BCE-DC60-1AF4-DF31-ADADFDFB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7" y="1342487"/>
            <a:ext cx="2564924" cy="2551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A42C0-FFAB-9C96-0197-B01E23091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6" y="4107508"/>
            <a:ext cx="2627395" cy="261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85DCE-9492-EA93-269F-AE1284E92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48" y="1274251"/>
            <a:ext cx="2564924" cy="2551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EA1B1-B4F0-37B6-92FE-871E339DB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376" y="4107507"/>
            <a:ext cx="2627396" cy="2613968"/>
          </a:xfrm>
          <a:prstGeom prst="rect">
            <a:avLst/>
          </a:prstGeom>
        </p:spPr>
      </p:pic>
      <p:pic>
        <p:nvPicPr>
          <p:cNvPr id="20" name="Picture 19" descr="A grid of squares with different colors&#10;&#10;Description automatically generated">
            <a:extLst>
              <a:ext uri="{FF2B5EF4-FFF2-40B4-BE49-F238E27FC236}">
                <a16:creationId xmlns:a16="http://schemas.microsoft.com/office/drawing/2014/main" id="{0D394D1F-6EA2-2704-63F3-7D9A51D28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81" y="1342487"/>
            <a:ext cx="2627396" cy="2613991"/>
          </a:xfrm>
          <a:prstGeom prst="rect">
            <a:avLst/>
          </a:prstGeom>
        </p:spPr>
      </p:pic>
      <p:pic>
        <p:nvPicPr>
          <p:cNvPr id="22" name="Picture 21" descr="A grid of squares with different colors&#10;&#10;Description automatically generated">
            <a:extLst>
              <a:ext uri="{FF2B5EF4-FFF2-40B4-BE49-F238E27FC236}">
                <a16:creationId xmlns:a16="http://schemas.microsoft.com/office/drawing/2014/main" id="{7F57821B-A2D7-C08D-A9A1-98E71254B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81" y="4107485"/>
            <a:ext cx="2627395" cy="2613990"/>
          </a:xfrm>
          <a:prstGeom prst="rect">
            <a:avLst/>
          </a:prstGeom>
        </p:spPr>
      </p:pic>
      <p:pic>
        <p:nvPicPr>
          <p:cNvPr id="24" name="Picture 23" descr="A grid of squares with different colors&#10;&#10;Description automatically generated">
            <a:extLst>
              <a:ext uri="{FF2B5EF4-FFF2-40B4-BE49-F238E27FC236}">
                <a16:creationId xmlns:a16="http://schemas.microsoft.com/office/drawing/2014/main" id="{C5BEE014-4848-BCEA-619D-6B42BBB2B3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004" y="1243164"/>
            <a:ext cx="2627396" cy="2613991"/>
          </a:xfrm>
          <a:prstGeom prst="rect">
            <a:avLst/>
          </a:prstGeom>
        </p:spPr>
      </p:pic>
      <p:pic>
        <p:nvPicPr>
          <p:cNvPr id="26" name="Picture 25" descr="A grid of squares with different colors&#10;&#10;Description automatically generated">
            <a:extLst>
              <a:ext uri="{FF2B5EF4-FFF2-40B4-BE49-F238E27FC236}">
                <a16:creationId xmlns:a16="http://schemas.microsoft.com/office/drawing/2014/main" id="{72298AA7-4C8D-9BA5-6908-1860D7A043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004" y="4107484"/>
            <a:ext cx="2627396" cy="2613991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CD6E50F8-2EA4-4A6A-B216-A2FBD4892235}"/>
              </a:ext>
            </a:extLst>
          </p:cNvPr>
          <p:cNvSpPr/>
          <p:nvPr/>
        </p:nvSpPr>
        <p:spPr>
          <a:xfrm>
            <a:off x="2636703" y="2391538"/>
            <a:ext cx="477078" cy="3696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3886B3C-4F44-80E8-6EF7-BCC5CA69A28A}"/>
              </a:ext>
            </a:extLst>
          </p:cNvPr>
          <p:cNvSpPr/>
          <p:nvPr/>
        </p:nvSpPr>
        <p:spPr>
          <a:xfrm>
            <a:off x="2683521" y="5150599"/>
            <a:ext cx="477078" cy="3696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BC52EA33-67BB-CDA0-40F5-A72CF6AD6ADA}"/>
              </a:ext>
            </a:extLst>
          </p:cNvPr>
          <p:cNvSpPr/>
          <p:nvPr/>
        </p:nvSpPr>
        <p:spPr>
          <a:xfrm>
            <a:off x="8980772" y="2355371"/>
            <a:ext cx="477078" cy="3696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8B7F19D9-7FD7-F26D-6E0C-200E9D61DEC8}"/>
              </a:ext>
            </a:extLst>
          </p:cNvPr>
          <p:cNvSpPr/>
          <p:nvPr/>
        </p:nvSpPr>
        <p:spPr>
          <a:xfrm>
            <a:off x="8977180" y="5141922"/>
            <a:ext cx="477078" cy="36960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28232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22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Ensemble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582DF-E9C1-5693-7D38-F26EE4CAC34A}"/>
              </a:ext>
            </a:extLst>
          </p:cNvPr>
          <p:cNvSpPr/>
          <p:nvPr/>
        </p:nvSpPr>
        <p:spPr>
          <a:xfrm>
            <a:off x="1259417" y="2922726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resnet18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83056-7BFA-B649-E55B-3C63BCB8B8DB}"/>
              </a:ext>
            </a:extLst>
          </p:cNvPr>
          <p:cNvSpPr/>
          <p:nvPr/>
        </p:nvSpPr>
        <p:spPr>
          <a:xfrm>
            <a:off x="6163907" y="2922726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resnet</a:t>
            </a:r>
            <a:r>
              <a:rPr lang="en-US" altLang="ko-KR" dirty="0"/>
              <a:t>152</a:t>
            </a:r>
            <a:endParaRPr lang="en-K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B051F5-F5B7-78F8-B0A6-D0927BB323D4}"/>
              </a:ext>
            </a:extLst>
          </p:cNvPr>
          <p:cNvSpPr/>
          <p:nvPr/>
        </p:nvSpPr>
        <p:spPr>
          <a:xfrm>
            <a:off x="3618824" y="1673225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Input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57FA77-89B5-8A63-7B80-FDCBBA2E5038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1830917" y="2327853"/>
            <a:ext cx="2359407" cy="5948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2317D7-5E66-AC2A-0318-EA4C6239BEA3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4190324" y="2327853"/>
            <a:ext cx="2545083" cy="5948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4ACF32B-9B2A-4119-7984-F329BA654497}"/>
              </a:ext>
            </a:extLst>
          </p:cNvPr>
          <p:cNvSpPr/>
          <p:nvPr/>
        </p:nvSpPr>
        <p:spPr>
          <a:xfrm>
            <a:off x="3620295" y="4051697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Sum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DE1DA9-B23D-ADB3-3520-3F0BF15F0B3B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4191795" y="3577354"/>
            <a:ext cx="2543612" cy="4743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75A4C2-A813-8708-8266-D79B29D38725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>
            <a:off x="1830917" y="3577354"/>
            <a:ext cx="2360878" cy="4743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98825-5163-972A-2BED-C5EAC6D04E9B}"/>
              </a:ext>
            </a:extLst>
          </p:cNvPr>
          <p:cNvSpPr/>
          <p:nvPr/>
        </p:nvSpPr>
        <p:spPr>
          <a:xfrm>
            <a:off x="3566133" y="4984172"/>
            <a:ext cx="1248381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classification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2F74D61-E054-AC8F-59E4-E35446531F4C}"/>
              </a:ext>
            </a:extLst>
          </p:cNvPr>
          <p:cNvCxnSpPr>
            <a:cxnSpLocks/>
            <a:stCxn id="26" idx="2"/>
            <a:endCxn id="37" idx="0"/>
          </p:cNvCxnSpPr>
          <p:nvPr/>
        </p:nvCxnSpPr>
        <p:spPr>
          <a:xfrm flipH="1">
            <a:off x="4190324" y="4706325"/>
            <a:ext cx="1471" cy="27784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1DD1189-05AE-17D8-7EC2-FD37B2CDDA92}"/>
              </a:ext>
            </a:extLst>
          </p:cNvPr>
          <p:cNvSpPr txBox="1"/>
          <p:nvPr/>
        </p:nvSpPr>
        <p:spPr>
          <a:xfrm>
            <a:off x="2617586" y="6150114"/>
            <a:ext cx="314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</a:t>
            </a:r>
            <a:r>
              <a:rPr lang="en-KR" sz="2000" dirty="0"/>
              <a:t>alidation data set accuracy </a:t>
            </a:r>
          </a:p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90.57318878173828</a:t>
            </a:r>
            <a:endParaRPr lang="en-KR" sz="2000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25B62C-BE7B-994E-D517-76F2319BC0C0}"/>
              </a:ext>
            </a:extLst>
          </p:cNvPr>
          <p:cNvSpPr txBox="1"/>
          <p:nvPr/>
        </p:nvSpPr>
        <p:spPr>
          <a:xfrm>
            <a:off x="3240025" y="5748588"/>
            <a:ext cx="1928477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KR" dirty="0"/>
              <a:t>oft voting ensemble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AA6EA9B-C263-8343-ABE0-4DE68369F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5" t="30427" r="38619" b="1527"/>
          <a:stretch/>
        </p:blipFill>
        <p:spPr>
          <a:xfrm>
            <a:off x="8589721" y="755228"/>
            <a:ext cx="3611487" cy="60853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BC540D-D35C-C0ED-4221-971E2B840C8D}"/>
              </a:ext>
            </a:extLst>
          </p:cNvPr>
          <p:cNvSpPr/>
          <p:nvPr/>
        </p:nvSpPr>
        <p:spPr>
          <a:xfrm>
            <a:off x="4529077" y="2922726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resnet</a:t>
            </a:r>
            <a:r>
              <a:rPr lang="en-US" altLang="ko-KR" dirty="0"/>
              <a:t>101</a:t>
            </a:r>
            <a:endParaRPr lang="en-K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4AE67-88BA-051F-2F23-E5BE474A6BEB}"/>
              </a:ext>
            </a:extLst>
          </p:cNvPr>
          <p:cNvSpPr/>
          <p:nvPr/>
        </p:nvSpPr>
        <p:spPr>
          <a:xfrm>
            <a:off x="2894247" y="2922726"/>
            <a:ext cx="1143000" cy="654628"/>
          </a:xfrm>
          <a:prstGeom prst="rect">
            <a:avLst/>
          </a:prstGeom>
          <a:ln>
            <a:solidFill>
              <a:srgbClr val="B5E4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/>
              <a:t>resnet</a:t>
            </a:r>
            <a:r>
              <a:rPr lang="en-US" altLang="ko-KR" dirty="0"/>
              <a:t>50</a:t>
            </a:r>
            <a:endParaRPr lang="en-KR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F1B527-DAD4-797D-4E94-51C5419136E1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3465747" y="2327853"/>
            <a:ext cx="724577" cy="5948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94EAF7-2F2B-3485-565C-16D71EBBEE09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4190324" y="2327853"/>
            <a:ext cx="910253" cy="5948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F323CF-7BD4-39E2-6284-8363FFEDF870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 flipH="1">
            <a:off x="4191795" y="3577354"/>
            <a:ext cx="908782" cy="4743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043979-E6E8-9C9F-AC7E-FA186FB687C4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>
            <a:off x="3465747" y="3577354"/>
            <a:ext cx="726048" cy="4743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76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-5835" y="3082742"/>
            <a:ext cx="12283559" cy="1902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854" y="5998244"/>
            <a:ext cx="3102791" cy="5333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-2504" b="84347"/>
          <a:stretch/>
        </p:blipFill>
        <p:spPr>
          <a:xfrm>
            <a:off x="4924425" y="6191250"/>
            <a:ext cx="3568450" cy="6807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95219"/>
            <a:ext cx="252413" cy="2526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85570" r="-4069" b="-3727"/>
          <a:stretch/>
        </p:blipFill>
        <p:spPr>
          <a:xfrm>
            <a:off x="-357340" y="-118835"/>
            <a:ext cx="3568450" cy="6807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82" y="385566"/>
            <a:ext cx="128589" cy="1286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95" y="1181100"/>
            <a:ext cx="538532" cy="538967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4607102" y="1691348"/>
            <a:ext cx="2977797" cy="86280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감사합니다</a:t>
            </a:r>
            <a:r>
              <a:rPr lang="en-US" altLang="ko-KR"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.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460240" y="3452886"/>
            <a:ext cx="1343393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대학부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2400614" y="3139372"/>
            <a:ext cx="2959283" cy="86280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TakeOut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3EE9EA-A7FF-7308-99B2-2F36E0DA866A}"/>
              </a:ext>
            </a:extLst>
          </p:cNvPr>
          <p:cNvSpPr txBox="1">
            <a:spLocks/>
          </p:cNvSpPr>
          <p:nvPr/>
        </p:nvSpPr>
        <p:spPr>
          <a:xfrm>
            <a:off x="1602285" y="4240920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팀장 박주연</a:t>
            </a:r>
          </a:p>
        </p:txBody>
      </p:sp>
      <p:sp>
        <p:nvSpPr>
          <p:cNvPr id="3" name="모서리가 둥근 직사각형 29">
            <a:extLst>
              <a:ext uri="{FF2B5EF4-FFF2-40B4-BE49-F238E27FC236}">
                <a16:creationId xmlns:a16="http://schemas.microsoft.com/office/drawing/2014/main" id="{726387B5-458B-D9A5-103F-270AAB03EB5F}"/>
              </a:ext>
            </a:extLst>
          </p:cNvPr>
          <p:cNvSpPr/>
          <p:nvPr/>
        </p:nvSpPr>
        <p:spPr>
          <a:xfrm>
            <a:off x="1483366" y="4381887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37F551F-CBAE-A922-B8EE-75519AF97BC8}"/>
              </a:ext>
            </a:extLst>
          </p:cNvPr>
          <p:cNvSpPr txBox="1">
            <a:spLocks/>
          </p:cNvSpPr>
          <p:nvPr/>
        </p:nvSpPr>
        <p:spPr>
          <a:xfrm>
            <a:off x="3929727" y="4240920"/>
            <a:ext cx="1430170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김민서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01C446A-CE81-EAE0-61A1-1D970B72421F}"/>
              </a:ext>
            </a:extLst>
          </p:cNvPr>
          <p:cNvSpPr txBox="1">
            <a:spLocks/>
          </p:cNvSpPr>
          <p:nvPr/>
        </p:nvSpPr>
        <p:spPr>
          <a:xfrm>
            <a:off x="5656337" y="4240920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김준영</a:t>
            </a:r>
          </a:p>
        </p:txBody>
      </p:sp>
      <p:sp>
        <p:nvSpPr>
          <p:cNvPr id="12" name="모서리가 둥근 직사각형 33">
            <a:extLst>
              <a:ext uri="{FF2B5EF4-FFF2-40B4-BE49-F238E27FC236}">
                <a16:creationId xmlns:a16="http://schemas.microsoft.com/office/drawing/2014/main" id="{BF21D514-D839-550C-5B0B-015255E3AB9D}"/>
              </a:ext>
            </a:extLst>
          </p:cNvPr>
          <p:cNvSpPr/>
          <p:nvPr/>
        </p:nvSpPr>
        <p:spPr>
          <a:xfrm>
            <a:off x="3808458" y="4381887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35">
            <a:extLst>
              <a:ext uri="{FF2B5EF4-FFF2-40B4-BE49-F238E27FC236}">
                <a16:creationId xmlns:a16="http://schemas.microsoft.com/office/drawing/2014/main" id="{538F0D28-49C4-61FD-D022-2740F1BF734B}"/>
              </a:ext>
            </a:extLst>
          </p:cNvPr>
          <p:cNvSpPr/>
          <p:nvPr/>
        </p:nvSpPr>
        <p:spPr>
          <a:xfrm>
            <a:off x="5537418" y="4381887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E4A8D21-F374-9DF1-8E85-CFB3337977A7}"/>
              </a:ext>
            </a:extLst>
          </p:cNvPr>
          <p:cNvSpPr txBox="1">
            <a:spLocks/>
          </p:cNvSpPr>
          <p:nvPr/>
        </p:nvSpPr>
        <p:spPr>
          <a:xfrm>
            <a:off x="7296725" y="4240920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백성열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5" name="모서리가 둥근 직사각형 40">
            <a:extLst>
              <a:ext uri="{FF2B5EF4-FFF2-40B4-BE49-F238E27FC236}">
                <a16:creationId xmlns:a16="http://schemas.microsoft.com/office/drawing/2014/main" id="{89335F09-C227-CED4-7646-6700F25D73FF}"/>
              </a:ext>
            </a:extLst>
          </p:cNvPr>
          <p:cNvSpPr/>
          <p:nvPr/>
        </p:nvSpPr>
        <p:spPr>
          <a:xfrm>
            <a:off x="7177806" y="4381887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9D401B74-14E1-1456-E818-E681273D4616}"/>
              </a:ext>
            </a:extLst>
          </p:cNvPr>
          <p:cNvSpPr txBox="1">
            <a:spLocks/>
          </p:cNvSpPr>
          <p:nvPr/>
        </p:nvSpPr>
        <p:spPr>
          <a:xfrm>
            <a:off x="9046798" y="4246227"/>
            <a:ext cx="2105724" cy="497473"/>
          </a:xfrm>
          <a:prstGeom prst="rect">
            <a:avLst/>
          </a:prstGeom>
        </p:spPr>
        <p:txBody>
          <a:bodyPr vert="horz" lIns="112542" tIns="56271" rIns="112542" bIns="56271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이영호</a:t>
            </a:r>
          </a:p>
        </p:txBody>
      </p:sp>
      <p:sp>
        <p:nvSpPr>
          <p:cNvPr id="17" name="모서리가 둥근 직사각형 40">
            <a:extLst>
              <a:ext uri="{FF2B5EF4-FFF2-40B4-BE49-F238E27FC236}">
                <a16:creationId xmlns:a16="http://schemas.microsoft.com/office/drawing/2014/main" id="{97EA1B6C-87C8-F898-644E-9B8CF2953947}"/>
              </a:ext>
            </a:extLst>
          </p:cNvPr>
          <p:cNvSpPr/>
          <p:nvPr/>
        </p:nvSpPr>
        <p:spPr>
          <a:xfrm>
            <a:off x="8927879" y="4387194"/>
            <a:ext cx="110530" cy="320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57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3</a:t>
            </a:fld>
            <a:endParaRPr lang="en-US" altLang="ko-KR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481838" y="817563"/>
            <a:ext cx="5324602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1-1. 42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장의 이미지 시각화</a:t>
            </a:r>
          </a:p>
        </p:txBody>
      </p:sp>
      <p:pic>
        <p:nvPicPr>
          <p:cNvPr id="8" name="Picture 7" descr="A collage of food&#10;&#10;Description automatically generated">
            <a:extLst>
              <a:ext uri="{FF2B5EF4-FFF2-40B4-BE49-F238E27FC236}">
                <a16:creationId xmlns:a16="http://schemas.microsoft.com/office/drawing/2014/main" id="{7B60CD3A-5E70-AB23-0852-25903C307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61" y="1637937"/>
            <a:ext cx="4522940" cy="454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F8CF8-08DD-AE13-E52A-7CCC16DFCD77}"/>
              </a:ext>
            </a:extLst>
          </p:cNvPr>
          <p:cNvSpPr txBox="1"/>
          <p:nvPr/>
        </p:nvSpPr>
        <p:spPr>
          <a:xfrm>
            <a:off x="8748785" y="6282747"/>
            <a:ext cx="1906291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시각화 완료된 사진</a:t>
            </a:r>
            <a:endParaRPr lang="en-KR" dirty="0"/>
          </a:p>
        </p:txBody>
      </p:sp>
      <p:pic>
        <p:nvPicPr>
          <p:cNvPr id="10" name="Picture 9" descr="A plate of food on a napkin&#10;&#10;Description automatically generated">
            <a:extLst>
              <a:ext uri="{FF2B5EF4-FFF2-40B4-BE49-F238E27FC236}">
                <a16:creationId xmlns:a16="http://schemas.microsoft.com/office/drawing/2014/main" id="{62ECED50-EC5B-6B54-1275-6059483E3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089898"/>
            <a:ext cx="2324100" cy="1828800"/>
          </a:xfrm>
          <a:prstGeom prst="rect">
            <a:avLst/>
          </a:prstGeom>
        </p:spPr>
      </p:pic>
      <p:sp>
        <p:nvSpPr>
          <p:cNvPr id="11" name="제목 38">
            <a:extLst>
              <a:ext uri="{FF2B5EF4-FFF2-40B4-BE49-F238E27FC236}">
                <a16:creationId xmlns:a16="http://schemas.microsoft.com/office/drawing/2014/main" id="{78B3A6C4-CE7B-FCB3-DBED-A5E7820EEB6A}"/>
              </a:ext>
            </a:extLst>
          </p:cNvPr>
          <p:cNvSpPr txBox="1">
            <a:spLocks/>
          </p:cNvSpPr>
          <p:nvPr/>
        </p:nvSpPr>
        <p:spPr>
          <a:xfrm>
            <a:off x="2661508" y="2269011"/>
            <a:ext cx="3459892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한글이 제대로 출력되지 않음 </a:t>
            </a:r>
          </a:p>
        </p:txBody>
      </p:sp>
      <p:sp>
        <p:nvSpPr>
          <p:cNvPr id="12" name="제목 38">
            <a:extLst>
              <a:ext uri="{FF2B5EF4-FFF2-40B4-BE49-F238E27FC236}">
                <a16:creationId xmlns:a16="http://schemas.microsoft.com/office/drawing/2014/main" id="{3063E127-F744-7551-B3C9-C5875520752D}"/>
              </a:ext>
            </a:extLst>
          </p:cNvPr>
          <p:cNvSpPr txBox="1">
            <a:spLocks/>
          </p:cNvSpPr>
          <p:nvPr/>
        </p:nvSpPr>
        <p:spPr>
          <a:xfrm>
            <a:off x="2661508" y="3004298"/>
            <a:ext cx="3459892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Font</a:t>
            </a:r>
            <a:r>
              <a:rPr lang="ko-KR" altLang="en-US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설치 후 </a:t>
            </a:r>
            <a:r>
              <a:rPr lang="en-US" altLang="ko-KR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matplotlib</a:t>
            </a:r>
            <a:r>
              <a:rPr lang="ko-KR" altLang="en-US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에 적용</a:t>
            </a:r>
          </a:p>
        </p:txBody>
      </p:sp>
      <p:pic>
        <p:nvPicPr>
          <p:cNvPr id="14" name="Picture 13" descr="A plate of food on a napkin&#10;&#10;Description automatically generated">
            <a:extLst>
              <a:ext uri="{FF2B5EF4-FFF2-40B4-BE49-F238E27FC236}">
                <a16:creationId xmlns:a16="http://schemas.microsoft.com/office/drawing/2014/main" id="{71534CB2-9DE1-938B-9C34-7EF1C87D3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4402137"/>
            <a:ext cx="2298700" cy="1778000"/>
          </a:xfrm>
          <a:prstGeom prst="rect">
            <a:avLst/>
          </a:prstGeom>
        </p:spPr>
      </p:pic>
      <p:sp>
        <p:nvSpPr>
          <p:cNvPr id="15" name="제목 38">
            <a:extLst>
              <a:ext uri="{FF2B5EF4-FFF2-40B4-BE49-F238E27FC236}">
                <a16:creationId xmlns:a16="http://schemas.microsoft.com/office/drawing/2014/main" id="{72CCAAF1-C820-9BC9-C9D3-912BC555F5A3}"/>
              </a:ext>
            </a:extLst>
          </p:cNvPr>
          <p:cNvSpPr txBox="1">
            <a:spLocks/>
          </p:cNvSpPr>
          <p:nvPr/>
        </p:nvSpPr>
        <p:spPr>
          <a:xfrm>
            <a:off x="2636108" y="4563702"/>
            <a:ext cx="3459892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자음과 모음이 분리되는 현상</a:t>
            </a:r>
          </a:p>
        </p:txBody>
      </p:sp>
      <p:sp>
        <p:nvSpPr>
          <p:cNvPr id="16" name="제목 38">
            <a:extLst>
              <a:ext uri="{FF2B5EF4-FFF2-40B4-BE49-F238E27FC236}">
                <a16:creationId xmlns:a16="http://schemas.microsoft.com/office/drawing/2014/main" id="{59D21BC6-3CDA-9B3D-AEFA-3E788017E1DA}"/>
              </a:ext>
            </a:extLst>
          </p:cNvPr>
          <p:cNvSpPr txBox="1">
            <a:spLocks/>
          </p:cNvSpPr>
          <p:nvPr/>
        </p:nvSpPr>
        <p:spPr>
          <a:xfrm>
            <a:off x="2636108" y="5298989"/>
            <a:ext cx="3459892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unicodedata </a:t>
            </a:r>
            <a:r>
              <a:rPr lang="ko-KR" altLang="en-US" sz="2100" spc="-185" dirty="0">
                <a:solidFill>
                  <a:schemeClr val="accent1">
                    <a:lumMod val="50000"/>
                  </a:schemeClr>
                </a:solidFill>
                <a:latin typeface="+mn-ea"/>
                <a:ea typeface="+mn-ea"/>
              </a:rPr>
              <a:t>라이브러리 활용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292B8A8-9032-3254-7C42-78F007734BB0}"/>
              </a:ext>
            </a:extLst>
          </p:cNvPr>
          <p:cNvSpPr/>
          <p:nvPr/>
        </p:nvSpPr>
        <p:spPr>
          <a:xfrm>
            <a:off x="6238950" y="3869208"/>
            <a:ext cx="1058562" cy="550301"/>
          </a:xfrm>
          <a:prstGeom prst="rightArrow">
            <a:avLst/>
          </a:prstGeom>
          <a:solidFill>
            <a:srgbClr val="EFDB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5886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8">
            <a:extLst>
              <a:ext uri="{FF2B5EF4-FFF2-40B4-BE49-F238E27FC236}">
                <a16:creationId xmlns:a16="http://schemas.microsoft.com/office/drawing/2014/main" id="{E2D2B344-D225-C23B-0300-0B678B96A979}"/>
              </a:ext>
            </a:extLst>
          </p:cNvPr>
          <p:cNvSpPr txBox="1">
            <a:spLocks/>
          </p:cNvSpPr>
          <p:nvPr/>
        </p:nvSpPr>
        <p:spPr>
          <a:xfrm>
            <a:off x="5191133" y="5046809"/>
            <a:ext cx="2715968" cy="1509902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제목 38">
            <a:extLst>
              <a:ext uri="{FF2B5EF4-FFF2-40B4-BE49-F238E27FC236}">
                <a16:creationId xmlns:a16="http://schemas.microsoft.com/office/drawing/2014/main" id="{5E4A66F3-22BF-DCEE-DBA0-41AC7A4DA9F0}"/>
              </a:ext>
            </a:extLst>
          </p:cNvPr>
          <p:cNvSpPr txBox="1">
            <a:spLocks/>
          </p:cNvSpPr>
          <p:nvPr/>
        </p:nvSpPr>
        <p:spPr>
          <a:xfrm>
            <a:off x="4432330" y="1607661"/>
            <a:ext cx="4260732" cy="3036230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10E43D-C731-2BAC-7B0B-D411C3973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478" y="637914"/>
            <a:ext cx="3298521" cy="2176368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4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0" y="817563"/>
            <a:ext cx="3124200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1-2.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음식 분류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2819906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89DACD-8448-4F50-68A6-ADCBF9E12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480" y="2667780"/>
            <a:ext cx="3298520" cy="21763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9F84A2-55BD-79DE-7D4D-84623D2F7472}"/>
              </a:ext>
            </a:extLst>
          </p:cNvPr>
          <p:cNvSpPr txBox="1"/>
          <p:nvPr/>
        </p:nvSpPr>
        <p:spPr>
          <a:xfrm>
            <a:off x="5191133" y="4981892"/>
            <a:ext cx="2958138" cy="150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Epoch 48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에서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</a:t>
            </a: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rain loss : 202.0833</a:t>
            </a:r>
          </a:p>
          <a:p>
            <a:pPr algn="just"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Validation loss :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73.6094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Top-1 accuracy : 69.0905%</a:t>
            </a: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0400D5-6819-F4FA-EA1D-42ADA5FE3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480" y="4714193"/>
            <a:ext cx="3298520" cy="2176368"/>
          </a:xfrm>
          <a:prstGeom prst="rect">
            <a:avLst/>
          </a:prstGeom>
        </p:spPr>
      </p:pic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2930436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Train and Result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" name="Picture 2" descr="A graph of blue lines&#10;&#10;Description automatically generated">
            <a:extLst>
              <a:ext uri="{FF2B5EF4-FFF2-40B4-BE49-F238E27FC236}">
                <a16:creationId xmlns:a16="http://schemas.microsoft.com/office/drawing/2014/main" id="{AA2DD963-A1AD-54C6-7C45-612E91585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089"/>
            <a:ext cx="4260732" cy="448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21BA9-CC6C-AF16-8281-DBC3A7E9A81B}"/>
              </a:ext>
            </a:extLst>
          </p:cNvPr>
          <p:cNvSpPr txBox="1"/>
          <p:nvPr/>
        </p:nvSpPr>
        <p:spPr>
          <a:xfrm>
            <a:off x="4461149" y="1680488"/>
            <a:ext cx="463274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Batch_size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: 64</a:t>
            </a:r>
          </a:p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Model : resnet18</a:t>
            </a:r>
          </a:p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Epoch : 50</a:t>
            </a:r>
          </a:p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Optimizer : SGD + Momentum(0.9)</a:t>
            </a:r>
          </a:p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Loss : Categorical cross entropy</a:t>
            </a:r>
          </a:p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Lr : 0.001</a:t>
            </a:r>
          </a:p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Data augmentation : {</a:t>
            </a:r>
          </a:p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Resize((224,224)),</a:t>
            </a:r>
          </a:p>
          <a:p>
            <a:r>
              <a:rPr lang="en-US" altLang="ko-KR" sz="14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RandomVerticalFlip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(p=0.5),</a:t>
            </a:r>
          </a:p>
          <a:p>
            <a:r>
              <a:rPr lang="en-US" altLang="ko-KR" sz="1400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RandomHorizontalFlip</a:t>
            </a:r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(p=0.5),</a:t>
            </a:r>
          </a:p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Normalize((0.583938, 0.51390076, 0.4227201),</a:t>
            </a:r>
          </a:p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	(0.22708978, 0.2373795, 0.25375083))</a:t>
            </a:r>
          </a:p>
          <a:p>
            <a:r>
              <a:rPr lang="en-US" altLang="ko-KR" sz="1400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15398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5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0" y="817563"/>
            <a:ext cx="3124200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2-1.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결과 분석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2819906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2930436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Result analysis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08F473-B960-1BBC-DBB1-41F8F8B1D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6"/>
          <a:stretch/>
        </p:blipFill>
        <p:spPr>
          <a:xfrm>
            <a:off x="4073365" y="1621590"/>
            <a:ext cx="3770833" cy="4073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D53F1-830E-9FDB-8BA0-14FE01B9DE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" b="3847"/>
          <a:stretch/>
        </p:blipFill>
        <p:spPr>
          <a:xfrm>
            <a:off x="1" y="1565739"/>
            <a:ext cx="4073364" cy="40730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EB6F8C-8C4D-58C7-F12F-612C7A6EEA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3" b="4412"/>
          <a:stretch/>
        </p:blipFill>
        <p:spPr>
          <a:xfrm>
            <a:off x="7978782" y="1565739"/>
            <a:ext cx="4148740" cy="4128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8F198-F45E-EA95-442D-D7F811112784}"/>
              </a:ext>
            </a:extLst>
          </p:cNvPr>
          <p:cNvSpPr txBox="1"/>
          <p:nvPr/>
        </p:nvSpPr>
        <p:spPr>
          <a:xfrm>
            <a:off x="659765" y="5890186"/>
            <a:ext cx="2364173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학습한 모델의</a:t>
            </a:r>
          </a:p>
          <a:p>
            <a:pPr algn="ctr"/>
            <a:r>
              <a:rPr lang="en-KR" dirty="0"/>
              <a:t>첫번째 conv layer weights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A3C2A-161D-6804-FEF5-55A7700DED95}"/>
              </a:ext>
            </a:extLst>
          </p:cNvPr>
          <p:cNvSpPr txBox="1"/>
          <p:nvPr/>
        </p:nvSpPr>
        <p:spPr>
          <a:xfrm>
            <a:off x="5086768" y="5890186"/>
            <a:ext cx="1606658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학습한 모델의</a:t>
            </a:r>
          </a:p>
          <a:p>
            <a:pPr algn="ctr"/>
            <a:r>
              <a:rPr lang="en-KR" dirty="0"/>
              <a:t>Confusion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BE0CD-AD6C-3C3C-C53A-B75F424DBBF9}"/>
              </a:ext>
            </a:extLst>
          </p:cNvPr>
          <p:cNvSpPr txBox="1"/>
          <p:nvPr/>
        </p:nvSpPr>
        <p:spPr>
          <a:xfrm>
            <a:off x="9016991" y="5878336"/>
            <a:ext cx="2364173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dirty="0"/>
              <a:t>Pretrained된 resnet18의</a:t>
            </a:r>
          </a:p>
          <a:p>
            <a:pPr algn="ctr"/>
            <a:r>
              <a:rPr lang="en-KR" dirty="0"/>
              <a:t>첫번째 conv layer weights</a:t>
            </a:r>
          </a:p>
        </p:txBody>
      </p:sp>
    </p:spTree>
    <p:extLst>
      <p:ext uri="{BB962C8B-B14F-4D97-AF65-F5344CB8AC3E}">
        <p14:creationId xmlns:p14="http://schemas.microsoft.com/office/powerpoint/2010/main" val="295294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Resnet </a:t>
            </a: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모델 종류</a:t>
            </a:r>
          </a:p>
        </p:txBody>
      </p:sp>
      <p:pic>
        <p:nvPicPr>
          <p:cNvPr id="6" name="Picture 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6F921F4-6494-E120-6CE5-7A946C7E5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9" y="1439582"/>
            <a:ext cx="11909141" cy="5271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B99BBA-E4F9-8268-5C4B-5FCAD6FC4801}"/>
              </a:ext>
            </a:extLst>
          </p:cNvPr>
          <p:cNvSpPr txBox="1"/>
          <p:nvPr/>
        </p:nvSpPr>
        <p:spPr>
          <a:xfrm>
            <a:off x="6726477" y="807251"/>
            <a:ext cx="546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200" dirty="0"/>
              <a:t>Kaiming He, Xiangyu Zhang, Shaoqing Ren, Jian Sun, “Deep Residual Learning for Image Recognition”, </a:t>
            </a:r>
            <a:r>
              <a:rPr lang="en-US" sz="1200" dirty="0">
                <a:hlinkClick r:id="rId3"/>
              </a:rPr>
              <a:t>https://arxiv.org/pdf/1512.03385.pdf</a:t>
            </a:r>
            <a:r>
              <a:rPr lang="en-US" sz="1200" dirty="0"/>
              <a:t>, </a:t>
            </a:r>
            <a:r>
              <a:rPr lang="en-US" sz="1200" dirty="0" err="1"/>
              <a:t>arXiv</a:t>
            </a:r>
            <a:r>
              <a:rPr lang="en-US" sz="1200" dirty="0"/>
              <a:t>, 2015.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324845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38">
            <a:extLst>
              <a:ext uri="{FF2B5EF4-FFF2-40B4-BE49-F238E27FC236}">
                <a16:creationId xmlns:a16="http://schemas.microsoft.com/office/drawing/2014/main" id="{1CCA7227-8FAD-001D-ECA3-1EA84F51BC40}"/>
              </a:ext>
            </a:extLst>
          </p:cNvPr>
          <p:cNvSpPr txBox="1">
            <a:spLocks/>
          </p:cNvSpPr>
          <p:nvPr/>
        </p:nvSpPr>
        <p:spPr>
          <a:xfrm>
            <a:off x="124892" y="1673223"/>
            <a:ext cx="5971110" cy="5048252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7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Normalize &amp; change </a:t>
            </a:r>
            <a:r>
              <a:rPr lang="en-US" altLang="ko-KR" sz="2100" b="1" spc="-18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lr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6E5872-1284-D36D-0917-57FB0F1B5AEE}"/>
              </a:ext>
            </a:extLst>
          </p:cNvPr>
          <p:cNvGrpSpPr/>
          <p:nvPr/>
        </p:nvGrpSpPr>
        <p:grpSpPr>
          <a:xfrm>
            <a:off x="367264" y="4362225"/>
            <a:ext cx="5367111" cy="601461"/>
            <a:chOff x="6154404" y="1730314"/>
            <a:chExt cx="3690975" cy="601461"/>
          </a:xfrm>
        </p:grpSpPr>
        <p:sp>
          <p:nvSpPr>
            <p:cNvPr id="2" name="모서리가 둥근 직사각형 35">
              <a:extLst>
                <a:ext uri="{FF2B5EF4-FFF2-40B4-BE49-F238E27FC236}">
                  <a16:creationId xmlns:a16="http://schemas.microsoft.com/office/drawing/2014/main" id="{E07D7BF6-2215-291C-9412-E82684381268}"/>
                </a:ext>
              </a:extLst>
            </p:cNvPr>
            <p:cNvSpPr/>
            <p:nvPr/>
          </p:nvSpPr>
          <p:spPr>
            <a:xfrm>
              <a:off x="6154404" y="1870873"/>
              <a:ext cx="110530" cy="320345"/>
            </a:xfrm>
            <a:prstGeom prst="roundRect">
              <a:avLst>
                <a:gd name="adj" fmla="val 50000"/>
              </a:avLst>
            </a:prstGeom>
            <a:solidFill>
              <a:srgbClr val="B5E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제목 38">
              <a:extLst>
                <a:ext uri="{FF2B5EF4-FFF2-40B4-BE49-F238E27FC236}">
                  <a16:creationId xmlns:a16="http://schemas.microsoft.com/office/drawing/2014/main" id="{4E3CE32E-B0BB-0932-E1EA-AC70F7C81FE0}"/>
                </a:ext>
              </a:extLst>
            </p:cNvPr>
            <p:cNvSpPr txBox="1">
              <a:spLocks/>
            </p:cNvSpPr>
            <p:nvPr/>
          </p:nvSpPr>
          <p:spPr>
            <a:xfrm>
              <a:off x="6264935" y="1730314"/>
              <a:ext cx="3580444" cy="601461"/>
            </a:xfrm>
            <a:prstGeom prst="rect">
              <a:avLst/>
            </a:prstGeom>
          </p:spPr>
          <p:txBody>
            <a:bodyPr vert="horz" lIns="112542" tIns="56271" rIns="112542" bIns="56271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altLang="ko-KR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Train</a:t>
              </a:r>
              <a:r>
                <a:rPr lang="ko-KR" altLang="en-US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데이터의</a:t>
              </a:r>
              <a:r>
                <a:rPr lang="en-US" altLang="ko-KR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mean</a:t>
              </a:r>
              <a:r>
                <a:rPr lang="ko-KR" altLang="en-US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과 </a:t>
              </a:r>
              <a:r>
                <a:rPr lang="en-US" altLang="ko-KR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std</a:t>
              </a:r>
            </a:p>
          </p:txBody>
        </p:sp>
      </p:grpSp>
      <p:sp>
        <p:nvSpPr>
          <p:cNvPr id="14" name="모서리가 둥근 직사각형 35">
            <a:extLst>
              <a:ext uri="{FF2B5EF4-FFF2-40B4-BE49-F238E27FC236}">
                <a16:creationId xmlns:a16="http://schemas.microsoft.com/office/drawing/2014/main" id="{20B6F17C-555A-6D3B-E715-9A5E4CBCA968}"/>
              </a:ext>
            </a:extLst>
          </p:cNvPr>
          <p:cNvSpPr/>
          <p:nvPr/>
        </p:nvSpPr>
        <p:spPr>
          <a:xfrm>
            <a:off x="308863" y="1914338"/>
            <a:ext cx="171097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38">
            <a:extLst>
              <a:ext uri="{FF2B5EF4-FFF2-40B4-BE49-F238E27FC236}">
                <a16:creationId xmlns:a16="http://schemas.microsoft.com/office/drawing/2014/main" id="{80E886E7-25D0-6E75-AFC4-D19A238F2352}"/>
              </a:ext>
            </a:extLst>
          </p:cNvPr>
          <p:cNvSpPr txBox="1">
            <a:spLocks/>
          </p:cNvSpPr>
          <p:nvPr/>
        </p:nvSpPr>
        <p:spPr>
          <a:xfrm>
            <a:off x="419394" y="1817242"/>
            <a:ext cx="5004477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altLang="ko-KR" sz="21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제목 38">
            <a:extLst>
              <a:ext uri="{FF2B5EF4-FFF2-40B4-BE49-F238E27FC236}">
                <a16:creationId xmlns:a16="http://schemas.microsoft.com/office/drawing/2014/main" id="{9C888AE2-3AEE-A9DA-A057-8DF08A9A6052}"/>
              </a:ext>
            </a:extLst>
          </p:cNvPr>
          <p:cNvSpPr txBox="1">
            <a:spLocks/>
          </p:cNvSpPr>
          <p:nvPr/>
        </p:nvSpPr>
        <p:spPr>
          <a:xfrm>
            <a:off x="495689" y="1771784"/>
            <a:ext cx="5053076" cy="601461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Imagenet</a:t>
            </a:r>
            <a:r>
              <a:rPr lang="ko-KR" altLang="en-US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의 </a:t>
            </a:r>
            <a:r>
              <a:rPr lang="en-US" altLang="ko-KR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mean</a:t>
            </a:r>
            <a:r>
              <a:rPr lang="ko-KR" altLang="en-US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과 </a:t>
            </a:r>
            <a:r>
              <a:rPr lang="en-US" altLang="ko-KR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std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0312B3-15C8-7230-21AF-4109099A4F96}"/>
              </a:ext>
            </a:extLst>
          </p:cNvPr>
          <p:cNvGraphicFramePr>
            <a:graphicFrameLocks noGrp="1"/>
          </p:cNvGraphicFramePr>
          <p:nvPr/>
        </p:nvGraphicFramePr>
        <p:xfrm>
          <a:off x="124892" y="2429040"/>
          <a:ext cx="5971108" cy="153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235">
                  <a:extLst>
                    <a:ext uri="{9D8B030D-6E8A-4147-A177-3AD203B41FA5}">
                      <a16:colId xmlns:a16="http://schemas.microsoft.com/office/drawing/2014/main" val="3665660436"/>
                    </a:ext>
                  </a:extLst>
                </a:gridCol>
                <a:gridCol w="1717291">
                  <a:extLst>
                    <a:ext uri="{9D8B030D-6E8A-4147-A177-3AD203B41FA5}">
                      <a16:colId xmlns:a16="http://schemas.microsoft.com/office/drawing/2014/main" val="3087282447"/>
                    </a:ext>
                  </a:extLst>
                </a:gridCol>
                <a:gridCol w="1717291">
                  <a:extLst>
                    <a:ext uri="{9D8B030D-6E8A-4147-A177-3AD203B41FA5}">
                      <a16:colId xmlns:a16="http://schemas.microsoft.com/office/drawing/2014/main" val="607173646"/>
                    </a:ext>
                  </a:extLst>
                </a:gridCol>
                <a:gridCol w="1717291">
                  <a:extLst>
                    <a:ext uri="{9D8B030D-6E8A-4147-A177-3AD203B41FA5}">
                      <a16:colId xmlns:a16="http://schemas.microsoft.com/office/drawing/2014/main" val="784274107"/>
                    </a:ext>
                  </a:extLst>
                </a:gridCol>
              </a:tblGrid>
              <a:tr h="407150">
                <a:tc>
                  <a:txBody>
                    <a:bodyPr/>
                    <a:lstStyle/>
                    <a:p>
                      <a:pPr algn="ctr"/>
                      <a:endParaRPr lang="en-KR" b="1"/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FF0000"/>
                          </a:solidFill>
                        </a:rPr>
                        <a:t>R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00B050"/>
                          </a:solidFill>
                        </a:rPr>
                        <a:t>G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0070C0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377364"/>
                  </a:ext>
                </a:extLst>
              </a:tr>
              <a:tr h="56190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mean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0.485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0.456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0.406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291644"/>
                  </a:ext>
                </a:extLst>
              </a:tr>
              <a:tr h="56190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std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0.229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0.224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0.225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67635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C4C8694-C963-F4B5-33C0-E75ED214505B}"/>
              </a:ext>
            </a:extLst>
          </p:cNvPr>
          <p:cNvGraphicFramePr>
            <a:graphicFrameLocks noGrp="1"/>
          </p:cNvGraphicFramePr>
          <p:nvPr/>
        </p:nvGraphicFramePr>
        <p:xfrm>
          <a:off x="124891" y="5049725"/>
          <a:ext cx="5971108" cy="153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442">
                  <a:extLst>
                    <a:ext uri="{9D8B030D-6E8A-4147-A177-3AD203B41FA5}">
                      <a16:colId xmlns:a16="http://schemas.microsoft.com/office/drawing/2014/main" val="3665660436"/>
                    </a:ext>
                  </a:extLst>
                </a:gridCol>
                <a:gridCol w="1708222">
                  <a:extLst>
                    <a:ext uri="{9D8B030D-6E8A-4147-A177-3AD203B41FA5}">
                      <a16:colId xmlns:a16="http://schemas.microsoft.com/office/drawing/2014/main" val="3087282447"/>
                    </a:ext>
                  </a:extLst>
                </a:gridCol>
                <a:gridCol w="1708222">
                  <a:extLst>
                    <a:ext uri="{9D8B030D-6E8A-4147-A177-3AD203B41FA5}">
                      <a16:colId xmlns:a16="http://schemas.microsoft.com/office/drawing/2014/main" val="607173646"/>
                    </a:ext>
                  </a:extLst>
                </a:gridCol>
                <a:gridCol w="1708222">
                  <a:extLst>
                    <a:ext uri="{9D8B030D-6E8A-4147-A177-3AD203B41FA5}">
                      <a16:colId xmlns:a16="http://schemas.microsoft.com/office/drawing/2014/main" val="784274107"/>
                    </a:ext>
                  </a:extLst>
                </a:gridCol>
              </a:tblGrid>
              <a:tr h="407150">
                <a:tc>
                  <a:txBody>
                    <a:bodyPr/>
                    <a:lstStyle/>
                    <a:p>
                      <a:pPr algn="ctr"/>
                      <a:endParaRPr lang="en-KR" b="1" dirty="0"/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FF0000"/>
                          </a:solidFill>
                        </a:rPr>
                        <a:t>R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00B050"/>
                          </a:solidFill>
                        </a:rPr>
                        <a:t>G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rgbClr val="0070C0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377364"/>
                  </a:ext>
                </a:extLst>
              </a:tr>
              <a:tr h="56190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mean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456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0.583938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456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0.51390076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4565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0.4227201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291644"/>
                  </a:ext>
                </a:extLst>
              </a:tr>
              <a:tr h="561900"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std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0.22708978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0.2373795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dirty="0"/>
                        <a:t>0.25375083</a:t>
                      </a:r>
                    </a:p>
                  </a:txBody>
                  <a:tcPr anchor="ctr">
                    <a:solidFill>
                      <a:srgbClr val="B5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67635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44206D-9C5B-2BDD-ABBF-0593AF97C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168472"/>
              </p:ext>
            </p:extLst>
          </p:nvPr>
        </p:nvGraphicFramePr>
        <p:xfrm>
          <a:off x="6220892" y="4662955"/>
          <a:ext cx="5894813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1137">
                  <a:extLst>
                    <a:ext uri="{9D8B030D-6E8A-4147-A177-3AD203B41FA5}">
                      <a16:colId xmlns:a16="http://schemas.microsoft.com/office/drawing/2014/main" val="1818246173"/>
                    </a:ext>
                  </a:extLst>
                </a:gridCol>
                <a:gridCol w="1852511">
                  <a:extLst>
                    <a:ext uri="{9D8B030D-6E8A-4147-A177-3AD203B41FA5}">
                      <a16:colId xmlns:a16="http://schemas.microsoft.com/office/drawing/2014/main" val="784308846"/>
                    </a:ext>
                  </a:extLst>
                </a:gridCol>
                <a:gridCol w="1852511">
                  <a:extLst>
                    <a:ext uri="{9D8B030D-6E8A-4147-A177-3AD203B41FA5}">
                      <a16:colId xmlns:a16="http://schemas.microsoft.com/office/drawing/2014/main" val="258256876"/>
                    </a:ext>
                  </a:extLst>
                </a:gridCol>
                <a:gridCol w="1128654">
                  <a:extLst>
                    <a:ext uri="{9D8B030D-6E8A-4147-A177-3AD203B41FA5}">
                      <a16:colId xmlns:a16="http://schemas.microsoft.com/office/drawing/2014/main" val="1700368861"/>
                    </a:ext>
                  </a:extLst>
                </a:gridCol>
              </a:tblGrid>
              <a:tr h="326905"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Imagenet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Train images</a:t>
                      </a:r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KR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232435"/>
                  </a:ext>
                </a:extLst>
              </a:tr>
              <a:tr h="485436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84.9834%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85.2913%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resnet18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609389"/>
                  </a:ext>
                </a:extLst>
              </a:tr>
              <a:tr h="277392">
                <a:tc>
                  <a:txBody>
                    <a:bodyPr/>
                    <a:lstStyle/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Top-1</a:t>
                      </a:r>
                    </a:p>
                    <a:p>
                      <a:pPr algn="ctr"/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84.1781%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>
                          <a:solidFill>
                            <a:srgbClr val="FF0000"/>
                          </a:solidFill>
                        </a:rPr>
                        <a:t>85.4571%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resnet34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6252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13EADD8-EB7C-AA91-D293-EB894D105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541771"/>
              </p:ext>
            </p:extLst>
          </p:nvPr>
        </p:nvGraphicFramePr>
        <p:xfrm>
          <a:off x="6206531" y="1936357"/>
          <a:ext cx="5867101" cy="1652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965">
                  <a:extLst>
                    <a:ext uri="{9D8B030D-6E8A-4147-A177-3AD203B41FA5}">
                      <a16:colId xmlns:a16="http://schemas.microsoft.com/office/drawing/2014/main" val="1418270"/>
                    </a:ext>
                  </a:extLst>
                </a:gridCol>
                <a:gridCol w="2079023">
                  <a:extLst>
                    <a:ext uri="{9D8B030D-6E8A-4147-A177-3AD203B41FA5}">
                      <a16:colId xmlns:a16="http://schemas.microsoft.com/office/drawing/2014/main" val="440532686"/>
                    </a:ext>
                  </a:extLst>
                </a:gridCol>
                <a:gridCol w="2298113">
                  <a:extLst>
                    <a:ext uri="{9D8B030D-6E8A-4147-A177-3AD203B41FA5}">
                      <a16:colId xmlns:a16="http://schemas.microsoft.com/office/drawing/2014/main" val="3429296971"/>
                    </a:ext>
                  </a:extLst>
                </a:gridCol>
              </a:tblGrid>
              <a:tr h="526234">
                <a:tc>
                  <a:txBody>
                    <a:bodyPr/>
                    <a:lstStyle/>
                    <a:p>
                      <a:pPr algn="ctr"/>
                      <a:endParaRPr lang="en-KR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lr</a:t>
                      </a: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= 0.001</a:t>
                      </a:r>
                      <a:endParaRPr lang="en-KR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lr</a:t>
                      </a: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= 0.0001</a:t>
                      </a:r>
                      <a:endParaRPr lang="en-KR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599595"/>
                  </a:ext>
                </a:extLst>
              </a:tr>
              <a:tr h="112658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</a:t>
                      </a:r>
                      <a:r>
                        <a:rPr lang="en-K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op-1</a:t>
                      </a:r>
                    </a:p>
                    <a:p>
                      <a:pPr algn="ctr"/>
                      <a:r>
                        <a:rPr lang="en-KR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ea"/>
                        </a:rPr>
                        <a:t>69.0905%</a:t>
                      </a:r>
                      <a:endParaRPr lang="en-KR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600" b="1" dirty="0">
                          <a:solidFill>
                            <a:srgbClr val="FF0000"/>
                          </a:solidFill>
                        </a:rPr>
                        <a:t>75.1776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%</a:t>
                      </a:r>
                      <a:endParaRPr lang="en-KR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EF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65230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52826B5-CE34-3EF1-2DCC-03B3E968BED6}"/>
              </a:ext>
            </a:extLst>
          </p:cNvPr>
          <p:cNvSpPr txBox="1"/>
          <p:nvPr/>
        </p:nvSpPr>
        <p:spPr>
          <a:xfrm>
            <a:off x="8576405" y="1514228"/>
            <a:ext cx="1183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</a:t>
            </a:r>
            <a:r>
              <a:rPr lang="en-KR" sz="2000" b="1" dirty="0">
                <a:solidFill>
                  <a:srgbClr val="002060"/>
                </a:solidFill>
              </a:rPr>
              <a:t>hange lr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A774C-ACEA-0BED-F04A-598571EDBFDA}"/>
              </a:ext>
            </a:extLst>
          </p:cNvPr>
          <p:cNvSpPr txBox="1"/>
          <p:nvPr/>
        </p:nvSpPr>
        <p:spPr>
          <a:xfrm>
            <a:off x="8548545" y="4199795"/>
            <a:ext cx="1239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normalize</a:t>
            </a:r>
            <a:endParaRPr lang="en-KR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90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제목 38">
            <a:extLst>
              <a:ext uri="{FF2B5EF4-FFF2-40B4-BE49-F238E27FC236}">
                <a16:creationId xmlns:a16="http://schemas.microsoft.com/office/drawing/2014/main" id="{1CCA7227-8FAD-001D-ECA3-1EA84F51BC40}"/>
              </a:ext>
            </a:extLst>
          </p:cNvPr>
          <p:cNvSpPr txBox="1">
            <a:spLocks/>
          </p:cNvSpPr>
          <p:nvPr/>
        </p:nvSpPr>
        <p:spPr>
          <a:xfrm>
            <a:off x="124892" y="1673223"/>
            <a:ext cx="3857388" cy="5048252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제목 38">
            <a:extLst>
              <a:ext uri="{FF2B5EF4-FFF2-40B4-BE49-F238E27FC236}">
                <a16:creationId xmlns:a16="http://schemas.microsoft.com/office/drawing/2014/main" id="{6D5F0710-A88C-0A0F-4AA0-709F8E0060DB}"/>
              </a:ext>
            </a:extLst>
          </p:cNvPr>
          <p:cNvSpPr txBox="1">
            <a:spLocks/>
          </p:cNvSpPr>
          <p:nvPr/>
        </p:nvSpPr>
        <p:spPr>
          <a:xfrm>
            <a:off x="4102452" y="1673224"/>
            <a:ext cx="3857388" cy="5048251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ko-KR" altLang="en-US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사용할 </a:t>
            </a: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lr </a:t>
            </a:r>
            <a:r>
              <a:rPr lang="en-US" altLang="ko-KR" sz="2100" b="1" spc="-18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shceduler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36E5872-1284-D36D-0917-57FB0F1B5AEE}"/>
              </a:ext>
            </a:extLst>
          </p:cNvPr>
          <p:cNvGrpSpPr/>
          <p:nvPr/>
        </p:nvGrpSpPr>
        <p:grpSpPr>
          <a:xfrm>
            <a:off x="4190070" y="1773776"/>
            <a:ext cx="4165050" cy="601461"/>
            <a:chOff x="6154404" y="1730314"/>
            <a:chExt cx="4165050" cy="601461"/>
          </a:xfrm>
        </p:grpSpPr>
        <p:sp>
          <p:nvSpPr>
            <p:cNvPr id="2" name="모서리가 둥근 직사각형 35">
              <a:extLst>
                <a:ext uri="{FF2B5EF4-FFF2-40B4-BE49-F238E27FC236}">
                  <a16:creationId xmlns:a16="http://schemas.microsoft.com/office/drawing/2014/main" id="{E07D7BF6-2215-291C-9412-E82684381268}"/>
                </a:ext>
              </a:extLst>
            </p:cNvPr>
            <p:cNvSpPr/>
            <p:nvPr/>
          </p:nvSpPr>
          <p:spPr>
            <a:xfrm>
              <a:off x="6154404" y="1870873"/>
              <a:ext cx="110530" cy="320345"/>
            </a:xfrm>
            <a:prstGeom prst="roundRect">
              <a:avLst>
                <a:gd name="adj" fmla="val 50000"/>
              </a:avLst>
            </a:prstGeom>
            <a:solidFill>
              <a:srgbClr val="B5E3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제목 38">
              <a:extLst>
                <a:ext uri="{FF2B5EF4-FFF2-40B4-BE49-F238E27FC236}">
                  <a16:creationId xmlns:a16="http://schemas.microsoft.com/office/drawing/2014/main" id="{4E3CE32E-B0BB-0932-E1EA-AC70F7C81FE0}"/>
                </a:ext>
              </a:extLst>
            </p:cNvPr>
            <p:cNvSpPr txBox="1">
              <a:spLocks/>
            </p:cNvSpPr>
            <p:nvPr/>
          </p:nvSpPr>
          <p:spPr>
            <a:xfrm>
              <a:off x="6264934" y="1730314"/>
              <a:ext cx="4054520" cy="601461"/>
            </a:xfrm>
            <a:prstGeom prst="rect">
              <a:avLst/>
            </a:prstGeom>
          </p:spPr>
          <p:txBody>
            <a:bodyPr vert="horz" lIns="112542" tIns="56271" rIns="112542" bIns="56271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altLang="ko-KR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Cosine Annealing</a:t>
              </a:r>
            </a:p>
            <a:p>
              <a:pPr>
                <a:defRPr/>
              </a:pPr>
              <a:r>
                <a:rPr lang="en-US" altLang="ko-KR" sz="21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Warm Restarts</a:t>
              </a:r>
            </a:p>
          </p:txBody>
        </p:sp>
      </p:grpSp>
      <p:sp>
        <p:nvSpPr>
          <p:cNvPr id="14" name="모서리가 둥근 직사각형 35">
            <a:extLst>
              <a:ext uri="{FF2B5EF4-FFF2-40B4-BE49-F238E27FC236}">
                <a16:creationId xmlns:a16="http://schemas.microsoft.com/office/drawing/2014/main" id="{20B6F17C-555A-6D3B-E715-9A5E4CBCA968}"/>
              </a:ext>
            </a:extLst>
          </p:cNvPr>
          <p:cNvSpPr/>
          <p:nvPr/>
        </p:nvSpPr>
        <p:spPr>
          <a:xfrm>
            <a:off x="308864" y="1914338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38">
            <a:extLst>
              <a:ext uri="{FF2B5EF4-FFF2-40B4-BE49-F238E27FC236}">
                <a16:creationId xmlns:a16="http://schemas.microsoft.com/office/drawing/2014/main" id="{80E886E7-25D0-6E75-AFC4-D19A238F2352}"/>
              </a:ext>
            </a:extLst>
          </p:cNvPr>
          <p:cNvSpPr txBox="1">
            <a:spLocks/>
          </p:cNvSpPr>
          <p:nvPr/>
        </p:nvSpPr>
        <p:spPr>
          <a:xfrm>
            <a:off x="419394" y="1817242"/>
            <a:ext cx="3232935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Reduce LR On Plateau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95F600-24CE-BE01-8FAA-7F2D298C40A7}"/>
              </a:ext>
            </a:extLst>
          </p:cNvPr>
          <p:cNvSpPr txBox="1"/>
          <p:nvPr/>
        </p:nvSpPr>
        <p:spPr>
          <a:xfrm>
            <a:off x="8039121" y="6385357"/>
            <a:ext cx="3261727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/pdf/1711.05101.pdf</a:t>
            </a:r>
            <a:endParaRPr lang="en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D24698-4D1B-CC17-9A47-B4039B7143F7}"/>
              </a:ext>
            </a:extLst>
          </p:cNvPr>
          <p:cNvSpPr txBox="1"/>
          <p:nvPr/>
        </p:nvSpPr>
        <p:spPr>
          <a:xfrm>
            <a:off x="4102451" y="2402765"/>
            <a:ext cx="3857388" cy="3703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Cosine Annealing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함수를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기반으로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주기마다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lr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를 초기화한다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초기화 할 때마다 주기를 늘릴 수 있음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Adam, AdamW에 사용할 scheduler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A</a:t>
            </a: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daptive learning based optimizer들은 학습을 진행하면서 lr가 간접적으로 감소가 되기 때문에 scheduler로 진동을 주면 성능 향상에 도움이 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  <a:r>
              <a:rPr lang="en-KR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</a:t>
            </a: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5D288B5-58CD-FBD8-987E-7384650D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012" y="817563"/>
            <a:ext cx="4039138" cy="27341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E516AE8-113F-7AFD-8741-A1BD3FC07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959" y="3594413"/>
            <a:ext cx="4101279" cy="273418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84E8309-886E-24F8-A327-A5BC11CFFE65}"/>
              </a:ext>
            </a:extLst>
          </p:cNvPr>
          <p:cNvSpPr txBox="1"/>
          <p:nvPr/>
        </p:nvSpPr>
        <p:spPr>
          <a:xfrm>
            <a:off x="124892" y="2331775"/>
            <a:ext cx="3857387" cy="443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일정 epoch동안 어떤 변수에 대해 개선이 없다면 기존의 lr에서 factor를 곱해주는 scheduler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시간이 오래 걸릴 수 있지만 성능이 어느정도 보장됨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SGD + Momentum를 쓰게 된다면 사용할 scheduler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KR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SGD + Momentum은 adaptive learning based optimizer가 아니기 때문에 학습도중에 lr가 간접적으로 감소하지 않아 scheduler를 통해 감소시켜 줘야함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45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8">
            <a:extLst>
              <a:ext uri="{FF2B5EF4-FFF2-40B4-BE49-F238E27FC236}">
                <a16:creationId xmlns:a16="http://schemas.microsoft.com/office/drawing/2014/main" id="{3951ADCA-5393-4639-B860-6FB4F103BED8}"/>
              </a:ext>
            </a:extLst>
          </p:cNvPr>
          <p:cNvSpPr txBox="1">
            <a:spLocks/>
          </p:cNvSpPr>
          <p:nvPr/>
        </p:nvSpPr>
        <p:spPr>
          <a:xfrm>
            <a:off x="13190" y="4690321"/>
            <a:ext cx="7357689" cy="2167679"/>
          </a:xfrm>
          <a:prstGeom prst="rect">
            <a:avLst/>
          </a:prstGeom>
          <a:solidFill>
            <a:srgbClr val="ECEBF5"/>
          </a:solidFill>
        </p:spPr>
        <p:txBody>
          <a:bodyPr vert="horz" lIns="288000" tIns="56271" rIns="288000" bIns="56271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KR" sz="1600" b="1" dirty="0">
              <a:solidFill>
                <a:schemeClr val="accent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6" name="Picture 1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DAB98171-713D-B4FB-DB86-9B9DF760A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07" y="3804411"/>
            <a:ext cx="4881093" cy="3046096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fld id="{81D5EE22-A3E3-433A-A925-07007EBA2790}" type="slidenum">
              <a:rPr lang="en-US" altLang="ko-KR" smtClean="0"/>
              <a:pPr defTabSz="914400">
                <a:lnSpc>
                  <a:spcPct val="90000"/>
                </a:lnSpc>
                <a:spcBef>
                  <a:spcPct val="0"/>
                </a:spcBef>
              </a:pPr>
              <a:t>9</a:t>
            </a:fld>
            <a:endParaRPr lang="en-US" altLang="ko-KR" dirty="0"/>
          </a:p>
        </p:txBody>
      </p:sp>
      <p:sp>
        <p:nvSpPr>
          <p:cNvPr id="30" name="제목 38"/>
          <p:cNvSpPr>
            <a:spLocks noGrp="1"/>
          </p:cNvSpPr>
          <p:nvPr>
            <p:ph type="title" idx="4294967295"/>
          </p:nvPr>
        </p:nvSpPr>
        <p:spPr>
          <a:xfrm>
            <a:off x="-1" y="817563"/>
            <a:ext cx="4881093" cy="85566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2-2 &amp; 2-3.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성능 향상</a:t>
            </a:r>
          </a:p>
        </p:txBody>
      </p:sp>
      <p:sp>
        <p:nvSpPr>
          <p:cNvPr id="4" name="모서리가 둥근 직사각형 35">
            <a:extLst>
              <a:ext uri="{FF2B5EF4-FFF2-40B4-BE49-F238E27FC236}">
                <a16:creationId xmlns:a16="http://schemas.microsoft.com/office/drawing/2014/main" id="{0FBA6CBA-DE08-BA74-9A8A-6704AE99AFD9}"/>
              </a:ext>
            </a:extLst>
          </p:cNvPr>
          <p:cNvSpPr/>
          <p:nvPr/>
        </p:nvSpPr>
        <p:spPr>
          <a:xfrm>
            <a:off x="4159309" y="925049"/>
            <a:ext cx="110530" cy="320345"/>
          </a:xfrm>
          <a:prstGeom prst="roundRect">
            <a:avLst>
              <a:gd name="adj" fmla="val 50000"/>
            </a:avLst>
          </a:prstGeom>
          <a:solidFill>
            <a:srgbClr val="B5E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제목 38">
            <a:extLst>
              <a:ext uri="{FF2B5EF4-FFF2-40B4-BE49-F238E27FC236}">
                <a16:creationId xmlns:a16="http://schemas.microsoft.com/office/drawing/2014/main" id="{8587453D-3052-F477-A6BB-B2DE3B8F4999}"/>
              </a:ext>
            </a:extLst>
          </p:cNvPr>
          <p:cNvSpPr txBox="1">
            <a:spLocks/>
          </p:cNvSpPr>
          <p:nvPr/>
        </p:nvSpPr>
        <p:spPr>
          <a:xfrm>
            <a:off x="4269839" y="827954"/>
            <a:ext cx="6794960" cy="514533"/>
          </a:xfrm>
          <a:prstGeom prst="rect">
            <a:avLst/>
          </a:prstGeom>
        </p:spPr>
        <p:txBody>
          <a:bodyPr vert="horz" lIns="112542" tIns="56271" rIns="112542" bIns="56271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2100" b="1" spc="-185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Batch size</a:t>
            </a:r>
            <a:endParaRPr lang="ko-KR" altLang="en-US" sz="2100" b="1" spc="-185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8" name="Picture 7" descr="A graph of a loss&#10;&#10;Description automatically generated with medium confidence">
            <a:extLst>
              <a:ext uri="{FF2B5EF4-FFF2-40B4-BE49-F238E27FC236}">
                <a16:creationId xmlns:a16="http://schemas.microsoft.com/office/drawing/2014/main" id="{F1778B7E-9C7D-4E59-70F0-91801E82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06" y="747924"/>
            <a:ext cx="4881093" cy="3046096"/>
          </a:xfrm>
          <a:prstGeom prst="rect">
            <a:avLst/>
          </a:prstGeom>
        </p:spPr>
      </p:pic>
      <p:pic>
        <p:nvPicPr>
          <p:cNvPr id="19" name="Picture 1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714645B-8C94-71C7-CBF0-CC3F00D80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77" y="1362812"/>
            <a:ext cx="5143880" cy="32100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EE41B3-A739-E2B9-AF37-51AE30F2BF55}"/>
              </a:ext>
            </a:extLst>
          </p:cNvPr>
          <p:cNvSpPr txBox="1"/>
          <p:nvPr/>
        </p:nvSpPr>
        <p:spPr>
          <a:xfrm>
            <a:off x="3485049" y="6095310"/>
            <a:ext cx="373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Yuxin</a:t>
            </a:r>
            <a:r>
              <a:rPr lang="en-US" sz="1200" dirty="0"/>
              <a:t> Wu, Justin Johnson, </a:t>
            </a:r>
            <a:r>
              <a:rPr lang="en-US" altLang="ko-KR" sz="1200" dirty="0"/>
              <a:t>“</a:t>
            </a:r>
            <a:r>
              <a:rPr lang="en-US" sz="1200" dirty="0"/>
              <a:t>Rethinking “Batch” in </a:t>
            </a:r>
            <a:r>
              <a:rPr lang="en-US" sz="1200" dirty="0" err="1"/>
              <a:t>BatchNorm</a:t>
            </a:r>
            <a:r>
              <a:rPr lang="en-US" altLang="ko-KR" sz="1200" dirty="0"/>
              <a:t>”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https://browse.arxiv.org/pdf/2105.07576.pdf</a:t>
            </a:r>
            <a:r>
              <a:rPr lang="en-US" sz="1200" dirty="0"/>
              <a:t>, </a:t>
            </a:r>
            <a:r>
              <a:rPr lang="en-US" sz="1200" dirty="0" err="1"/>
              <a:t>arXiv</a:t>
            </a:r>
            <a:r>
              <a:rPr lang="en-US" sz="1200" dirty="0"/>
              <a:t>, 2021.</a:t>
            </a:r>
            <a:endParaRPr lang="en-KR" sz="1200" dirty="0"/>
          </a:p>
        </p:txBody>
      </p:sp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CE03AE17-D16C-56DF-0A1B-35492993F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" y="4746002"/>
            <a:ext cx="3396701" cy="2089051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52E1EB-6695-BB81-7BEE-AD63C9FD2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615" y="5092196"/>
            <a:ext cx="3735569" cy="6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90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14435</TotalTime>
  <Words>1529</Words>
  <Application>Microsoft Macintosh PowerPoint</Application>
  <PresentationFormat>Widescreen</PresentationFormat>
  <Paragraphs>406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Calibri</vt:lpstr>
      <vt:lpstr>Office 테마</vt:lpstr>
      <vt:lpstr>PowerPoint Presentation</vt:lpstr>
      <vt:lpstr>목차</vt:lpstr>
      <vt:lpstr>1-1. 42장의 이미지 시각화</vt:lpstr>
      <vt:lpstr>1-2. 음식 분류</vt:lpstr>
      <vt:lpstr>2-1. 결과 분석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3-1 &amp; 3-2. 13개의 class 분류</vt:lpstr>
      <vt:lpstr>3-1 &amp; 3-2. 13개의 class 분류</vt:lpstr>
      <vt:lpstr>2-2 &amp; 2-3. 성능 향상</vt:lpstr>
      <vt:lpstr>2-2 &amp; 2-3. 성능 향상</vt:lpstr>
      <vt:lpstr>2-2 &amp; 2-3. 성능 향상</vt:lpstr>
      <vt:lpstr>2-2 &amp; 2-3. 성능 향상</vt:lpstr>
      <vt:lpstr>2-2 &amp; 2-3. 성능 향상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2021년 데이터 크리에이터 캠프  추진계획</dc:title>
  <dc:creator>user</dc:creator>
  <cp:lastModifiedBy>김준영</cp:lastModifiedBy>
  <cp:revision>151</cp:revision>
  <cp:lastPrinted>2021-07-01T01:04:03Z</cp:lastPrinted>
  <dcterms:created xsi:type="dcterms:W3CDTF">2021-06-16T05:52:09Z</dcterms:created>
  <dcterms:modified xsi:type="dcterms:W3CDTF">2023-11-28T05:45:57Z</dcterms:modified>
</cp:coreProperties>
</file>